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714" r:id="rId2"/>
    <p:sldId id="5817" r:id="rId3"/>
    <p:sldId id="5818" r:id="rId4"/>
    <p:sldId id="5849" r:id="rId5"/>
    <p:sldId id="5819" r:id="rId6"/>
    <p:sldId id="5820" r:id="rId7"/>
    <p:sldId id="5816" r:id="rId8"/>
    <p:sldId id="5822" r:id="rId9"/>
    <p:sldId id="5823" r:id="rId10"/>
    <p:sldId id="5821" r:id="rId11"/>
    <p:sldId id="5851" r:id="rId12"/>
    <p:sldId id="5824" r:id="rId13"/>
    <p:sldId id="5825" r:id="rId14"/>
    <p:sldId id="5847" r:id="rId15"/>
    <p:sldId id="5826" r:id="rId16"/>
    <p:sldId id="5829" r:id="rId17"/>
    <p:sldId id="5830" r:id="rId18"/>
    <p:sldId id="5848" r:id="rId19"/>
    <p:sldId id="5831" r:id="rId20"/>
    <p:sldId id="5832" r:id="rId21"/>
    <p:sldId id="5833" r:id="rId22"/>
    <p:sldId id="5852" r:id="rId23"/>
    <p:sldId id="5854" r:id="rId24"/>
    <p:sldId id="5855" r:id="rId25"/>
    <p:sldId id="5856" r:id="rId26"/>
    <p:sldId id="5857" r:id="rId27"/>
    <p:sldId id="5858" r:id="rId28"/>
    <p:sldId id="5853" r:id="rId29"/>
    <p:sldId id="5834" r:id="rId30"/>
    <p:sldId id="5835" r:id="rId31"/>
    <p:sldId id="5836" r:id="rId32"/>
    <p:sldId id="5837" r:id="rId33"/>
    <p:sldId id="5838" r:id="rId34"/>
    <p:sldId id="5839" r:id="rId35"/>
    <p:sldId id="5840" r:id="rId36"/>
    <p:sldId id="5841" r:id="rId37"/>
    <p:sldId id="5843" r:id="rId38"/>
    <p:sldId id="5844" r:id="rId39"/>
    <p:sldId id="5845" r:id="rId40"/>
    <p:sldId id="5846" r:id="rId41"/>
    <p:sldId id="585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1"/>
    <p:restoredTop sz="96327"/>
  </p:normalViewPr>
  <p:slideViewPr>
    <p:cSldViewPr snapToGrid="0">
      <p:cViewPr varScale="1">
        <p:scale>
          <a:sx n="89" d="100"/>
          <a:sy n="89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Book1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Worst-case</a:t>
            </a:r>
            <a:r>
              <a:rPr lang="en-US" sz="2400" baseline="0" dirty="0"/>
              <a:t> Readout </a:t>
            </a:r>
            <a:r>
              <a:rPr lang="en-US" sz="2400" dirty="0"/>
              <a:t>Error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Error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Sheet1!$A$3:$A$8</c:f>
              <c:strCache>
                <c:ptCount val="6"/>
                <c:pt idx="0">
                  <c:v>ibmq_belem (16)</c:v>
                </c:pt>
                <c:pt idx="1">
                  <c:v>ibmq_quito (16)</c:v>
                </c:pt>
                <c:pt idx="2">
                  <c:v>ibmq_manila (32)</c:v>
                </c:pt>
                <c:pt idx="3">
                  <c:v>ibm_nairobi (32)</c:v>
                </c:pt>
                <c:pt idx="4">
                  <c:v>ibm_oslo (32)</c:v>
                </c:pt>
                <c:pt idx="5">
                  <c:v>ibm_algiers (128)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2.72</c:v>
                </c:pt>
                <c:pt idx="1">
                  <c:v>7.2</c:v>
                </c:pt>
                <c:pt idx="2">
                  <c:v>3.5</c:v>
                </c:pt>
                <c:pt idx="3">
                  <c:v>10.93</c:v>
                </c:pt>
                <c:pt idx="4">
                  <c:v>14.44</c:v>
                </c:pt>
                <c:pt idx="5">
                  <c:v>25.05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85-134C-A4B1-A0835CEE1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8451280"/>
        <c:axId val="630209760"/>
      </c:barChart>
      <c:catAx>
        <c:axId val="30845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09760"/>
        <c:crosses val="autoZero"/>
        <c:auto val="0"/>
        <c:lblAlgn val="ctr"/>
        <c:lblOffset val="100"/>
        <c:noMultiLvlLbl val="0"/>
      </c:catAx>
      <c:valAx>
        <c:axId val="63020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 dirty="0"/>
                  <a:t> </a:t>
                </a:r>
                <a:r>
                  <a:rPr lang="en-US" sz="2000" dirty="0"/>
                  <a:t>Error (%)</a:t>
                </a:r>
              </a:p>
            </c:rich>
          </c:tx>
          <c:layout>
            <c:manualLayout>
              <c:xMode val="edge"/>
              <c:yMode val="edge"/>
              <c:x val="1.7737358326341976E-2"/>
              <c:y val="0.2075554257332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45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Sheet3!$D$28:$D$31</c:f>
              <c:strCache>
                <c:ptCount val="4"/>
                <c:pt idx="0">
                  <c:v>00</c:v>
                </c:pt>
                <c:pt idx="1">
                  <c:v>01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Sheet3!$F$28:$F$31</c:f>
              <c:numCache>
                <c:formatCode>General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DA-7147-B9D5-AF75863F7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Outcomes (q1q0)</a:t>
                </a:r>
              </a:p>
            </c:rich>
          </c:tx>
          <c:layout>
            <c:manualLayout>
              <c:xMode val="edge"/>
              <c:yMode val="edge"/>
              <c:x val="0.38217564716175184"/>
              <c:y val="0.786458324833748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2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Per Qubit Misclassifications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Qubit 1</c:v>
                </c:pt>
                <c:pt idx="1">
                  <c:v>Qubit 2</c:v>
                </c:pt>
                <c:pt idx="2">
                  <c:v>Qubit 3</c:v>
                </c:pt>
                <c:pt idx="3">
                  <c:v>Qubit 4</c:v>
                </c:pt>
                <c:pt idx="4">
                  <c:v>Qubit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7.17</c:v>
                </c:pt>
                <c:pt idx="1">
                  <c:v>105.444</c:v>
                </c:pt>
                <c:pt idx="2">
                  <c:v>27.501999999999999</c:v>
                </c:pt>
                <c:pt idx="3">
                  <c:v>29.439</c:v>
                </c:pt>
                <c:pt idx="4">
                  <c:v>11.33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C-934D-87D6-5090E105B1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Qubit 1</c:v>
                </c:pt>
                <c:pt idx="1">
                  <c:v>Qubit 2</c:v>
                </c:pt>
                <c:pt idx="2">
                  <c:v>Qubit 3</c:v>
                </c:pt>
                <c:pt idx="3">
                  <c:v>Qubit 4</c:v>
                </c:pt>
                <c:pt idx="4">
                  <c:v>Qubit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27.986999999999998</c:v>
                </c:pt>
                <c:pt idx="1">
                  <c:v>186.059</c:v>
                </c:pt>
                <c:pt idx="2">
                  <c:v>83.024000000000001</c:v>
                </c:pt>
                <c:pt idx="3">
                  <c:v>42.673000000000002</c:v>
                </c:pt>
                <c:pt idx="4">
                  <c:v>37.164999999999999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0C-934D-87D6-5090E105B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5578928"/>
        <c:axId val="795581808"/>
      </c:barChart>
      <c:catAx>
        <c:axId val="79557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581808"/>
        <c:crosses val="autoZero"/>
        <c:auto val="1"/>
        <c:lblAlgn val="ctr"/>
        <c:lblOffset val="100"/>
        <c:noMultiLvlLbl val="0"/>
      </c:catAx>
      <c:valAx>
        <c:axId val="79558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Misclassifications</a:t>
                </a:r>
                <a:r>
                  <a:rPr lang="en-US" sz="1800" baseline="0" dirty="0"/>
                  <a:t> (x 1K)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57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Resource</a:t>
            </a:r>
            <a:r>
              <a:rPr lang="en-US" sz="2000" baseline="0" dirty="0"/>
              <a:t> utilization on a Xilinx </a:t>
            </a:r>
            <a:r>
              <a:rPr lang="en-US" sz="2000" baseline="0" dirty="0" err="1"/>
              <a:t>MPSoC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LUT</c:v>
                </c:pt>
                <c:pt idx="1">
                  <c:v>FF</c:v>
                </c:pt>
                <c:pt idx="2">
                  <c:v>BRAM</c:v>
                </c:pt>
                <c:pt idx="3">
                  <c:v>DSP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468.64</c:v>
                </c:pt>
                <c:pt idx="1">
                  <c:v>133.96</c:v>
                </c:pt>
                <c:pt idx="2">
                  <c:v>2.56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E2-EB44-9D67-CCAAFBF3AE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HERQULES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LUT</c:v>
                </c:pt>
                <c:pt idx="1">
                  <c:v>FF</c:v>
                </c:pt>
                <c:pt idx="2">
                  <c:v>BRAM</c:v>
                </c:pt>
                <c:pt idx="3">
                  <c:v>DSP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7.79</c:v>
                </c:pt>
                <c:pt idx="1">
                  <c:v>0.75</c:v>
                </c:pt>
                <c:pt idx="2">
                  <c:v>2.56</c:v>
                </c:pt>
                <c:pt idx="3">
                  <c:v>1.85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E2-EB44-9D67-CCAAFBF3AE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9337455"/>
        <c:axId val="89337039"/>
      </c:barChart>
      <c:catAx>
        <c:axId val="8933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37039"/>
        <c:crosses val="autoZero"/>
        <c:auto val="1"/>
        <c:lblAlgn val="ctr"/>
        <c:lblOffset val="100"/>
        <c:noMultiLvlLbl val="0"/>
      </c:catAx>
      <c:valAx>
        <c:axId val="89337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3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MEasureMENT Error Rates on GooglE SYCAMORE</a:t>
            </a:r>
          </a:p>
        </c:rich>
      </c:tx>
      <c:layout>
        <c:manualLayout>
          <c:xMode val="edge"/>
          <c:yMode val="edge"/>
          <c:x val="0.11631286502094004"/>
          <c:y val="1.23194043228498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544386413302368E-2"/>
          <c:y val="0.1910569360842084"/>
          <c:w val="0.94691122717339526"/>
          <c:h val="0.56579481189540259"/>
        </c:manualLayout>
      </c:layout>
      <c:barChart>
        <c:barDir val="col"/>
        <c:grouping val="clustered"/>
        <c:varyColors val="0"/>
        <c:ser>
          <c:idx val="0"/>
          <c:order val="0"/>
          <c:tx>
            <c:v>Average</c:v>
          </c:tx>
          <c:spPr>
            <a:solidFill>
              <a:srgbClr val="228B2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81168827093041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ED-DF49-81BD-237B4A6626B3}"/>
                </c:ext>
              </c:extLst>
            </c:dLbl>
            <c:dLbl>
              <c:idx val="1"/>
              <c:layout>
                <c:manualLayout>
                  <c:x val="8.6626825427084962E-17"/>
                  <c:y val="1.087012962558252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D-DF49-81BD-237B4A6626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Sheet1!$E$23:$E$24</c:f>
              <c:strCache>
                <c:ptCount val="2"/>
                <c:pt idx="0">
                  <c:v>ISOLATED</c:v>
                </c:pt>
                <c:pt idx="1">
                  <c:v>MULTIPLE</c:v>
                </c:pt>
              </c:strCache>
            </c:strRef>
          </c:cat>
          <c:val>
            <c:numRef>
              <c:f>Sheet1!$E$20:$E$21</c:f>
              <c:numCache>
                <c:formatCode>General</c:formatCode>
                <c:ptCount val="2"/>
                <c:pt idx="0">
                  <c:v>6.14</c:v>
                </c:pt>
                <c:pt idx="1">
                  <c:v>7.73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D-DF49-81BD-237B4A6626B3}"/>
            </c:ext>
          </c:extLst>
        </c:ser>
        <c:ser>
          <c:idx val="1"/>
          <c:order val="1"/>
          <c:tx>
            <c:v>Worst-Case</c:v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4.3313412713542481E-17"/>
                  <c:y val="1.44935061674433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ED-DF49-81BD-237B4A6626B3}"/>
                </c:ext>
              </c:extLst>
            </c:dLbl>
            <c:dLbl>
              <c:idx val="1"/>
              <c:layout>
                <c:manualLayout>
                  <c:x val="-8.6626825427084962E-17"/>
                  <c:y val="1.44935061674433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ED-DF49-81BD-237B4A6626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Sheet1!$E$23:$E$24</c:f>
              <c:strCache>
                <c:ptCount val="2"/>
                <c:pt idx="0">
                  <c:v>ISOLATED</c:v>
                </c:pt>
                <c:pt idx="1">
                  <c:v>MULTIPLE</c:v>
                </c:pt>
              </c:strCache>
            </c:strRef>
          </c:cat>
          <c:val>
            <c:numRef>
              <c:f>Sheet1!$F$20:$F$21</c:f>
              <c:numCache>
                <c:formatCode>General</c:formatCode>
                <c:ptCount val="2"/>
                <c:pt idx="0">
                  <c:v>11.7</c:v>
                </c:pt>
                <c:pt idx="1">
                  <c:v>20.9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BED-DF49-81BD-237B4A6626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0160352"/>
        <c:axId val="130198864"/>
      </c:barChart>
      <c:catAx>
        <c:axId val="13016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98864"/>
        <c:crosses val="autoZero"/>
        <c:auto val="1"/>
        <c:lblAlgn val="ctr"/>
        <c:lblOffset val="100"/>
        <c:noMultiLvlLbl val="0"/>
      </c:catAx>
      <c:valAx>
        <c:axId val="130198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60352"/>
        <c:crosses val="autoZero"/>
        <c:crossBetween val="between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legend>
      <c:legendPos val="b"/>
      <c:layout>
        <c:manualLayout>
          <c:xMode val="edge"/>
          <c:yMode val="edge"/>
          <c:x val="0.20407122258340921"/>
          <c:y val="0.87612502988572383"/>
          <c:w val="0.59185754271945623"/>
          <c:h val="0.123875005577683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55130136209773"/>
          <c:y val="9.7762787942499096E-2"/>
          <c:w val="0.68408333159802959"/>
          <c:h val="0.534111435102912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86641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strRef>
              <c:f>Sheet3!$D$28:$D$31</c:f>
              <c:strCache>
                <c:ptCount val="4"/>
                <c:pt idx="0">
                  <c:v>00</c:v>
                </c:pt>
                <c:pt idx="1">
                  <c:v>01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Sheet3!$C$28:$C$31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2-BC4B-B8C4-5ACA46DFF5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Outcomes (q1q0)</a:t>
                </a:r>
              </a:p>
            </c:rich>
          </c:tx>
          <c:layout>
            <c:manualLayout>
              <c:xMode val="edge"/>
              <c:yMode val="edge"/>
              <c:x val="0.34576823052237271"/>
              <c:y val="0.804301825478270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1"/>
          <c:min val="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516442797591476"/>
          <c:y val="0.11533218503937008"/>
          <c:w val="0.63861708462912725"/>
          <c:h val="0.487962598425196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B77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numRef>
              <c:f>Sheet3!$D$41:$D$42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Sheet3!$M$69:$M$70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21-B04C-9FFF-176F71CCE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Outcomes (q0)</a:t>
                </a:r>
              </a:p>
            </c:rich>
          </c:tx>
          <c:layout>
            <c:manualLayout>
              <c:xMode val="edge"/>
              <c:yMode val="edge"/>
              <c:x val="0.36261662145173029"/>
              <c:y val="0.78330278051181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layout>
            <c:manualLayout>
              <c:xMode val="edge"/>
              <c:yMode val="edge"/>
              <c:x val="4.2016806722689079E-2"/>
              <c:y val="5.28321850393700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516442797591476"/>
          <c:y val="0.11533218503937008"/>
          <c:w val="0.63861708462912725"/>
          <c:h val="0.487962598425196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B77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numRef>
              <c:f>Sheet3!$D$41:$D$42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Sheet3!$M$69:$M$70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DD-9541-B711-F5105B9D6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Outcomes (q1)</a:t>
                </a:r>
              </a:p>
            </c:rich>
          </c:tx>
          <c:layout>
            <c:manualLayout>
              <c:xMode val="edge"/>
              <c:yMode val="edge"/>
              <c:x val="0.36261662145173029"/>
              <c:y val="0.78330278051181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layout>
            <c:manualLayout>
              <c:xMode val="edge"/>
              <c:yMode val="edge"/>
              <c:x val="4.2016806722689079E-2"/>
              <c:y val="5.28321850393700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55130136209773"/>
          <c:y val="9.7762787942499096E-2"/>
          <c:w val="0.68408333159802959"/>
          <c:h val="0.534111435102912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86641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strRef>
              <c:f>Sheet3!$D$28:$D$31</c:f>
              <c:strCache>
                <c:ptCount val="4"/>
                <c:pt idx="0">
                  <c:v>00</c:v>
                </c:pt>
                <c:pt idx="1">
                  <c:v>01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Sheet3!$C$28:$C$31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6-E74B-B0C5-F58019A59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Outcomes (q1q0)</a:t>
                </a:r>
              </a:p>
            </c:rich>
          </c:tx>
          <c:layout>
            <c:manualLayout>
              <c:xMode val="edge"/>
              <c:yMode val="edge"/>
              <c:x val="0.34209517099682785"/>
              <c:y val="0.81092419009002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28B22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641"/>
              </a:solidFill>
              <a:ln>
                <a:solidFill>
                  <a:srgbClr val="D2D2D2">
                    <a:lumMod val="10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09-4F4F-BEEB-C55E2D2F61E3}"/>
              </c:ext>
            </c:extLst>
          </c:dPt>
          <c:dPt>
            <c:idx val="3"/>
            <c:invertIfNegative val="0"/>
            <c:bubble3D val="0"/>
            <c:spPr>
              <a:solidFill>
                <a:srgbClr val="386641"/>
              </a:solidFill>
              <a:ln>
                <a:solidFill>
                  <a:srgbClr val="D2D2D2">
                    <a:lumMod val="10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09-4F4F-BEEB-C55E2D2F61E3}"/>
              </c:ext>
            </c:extLst>
          </c:dPt>
          <c:cat>
            <c:strRef>
              <c:f>Sheet3!$D$28:$D$31</c:f>
              <c:strCache>
                <c:ptCount val="4"/>
                <c:pt idx="0">
                  <c:v>00</c:v>
                </c:pt>
                <c:pt idx="1">
                  <c:v>01</c:v>
                </c:pt>
                <c:pt idx="2">
                  <c:v>10</c:v>
                </c:pt>
                <c:pt idx="3">
                  <c:v>11</c:v>
                </c:pt>
              </c:strCache>
            </c:strRef>
          </c:cat>
          <c:val>
            <c:numRef>
              <c:f>Sheet3!$B$28:$B$31</c:f>
              <c:numCache>
                <c:formatCode>General</c:formatCode>
                <c:ptCount val="4"/>
                <c:pt idx="0">
                  <c:v>0.5</c:v>
                </c:pt>
                <c:pt idx="1">
                  <c:v>0</c:v>
                </c:pt>
                <c:pt idx="2">
                  <c:v>0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09-4F4F-BEEB-C55E2D2F6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Outcomes (q1q0)</a:t>
                </a:r>
              </a:p>
            </c:rich>
          </c:tx>
          <c:layout>
            <c:manualLayout>
              <c:xMode val="edge"/>
              <c:yMode val="edge"/>
              <c:x val="0.38217564716175184"/>
              <c:y val="0.786458324833748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layout>
            <c:manualLayout>
              <c:xMode val="edge"/>
              <c:yMode val="edge"/>
              <c:x val="5.1257125691812642E-2"/>
              <c:y val="4.1816060748291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2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614330185471003"/>
          <c:y val="9.0015363933166892E-2"/>
          <c:w val="0.68731184764695108"/>
          <c:h val="0.5293651574803148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B77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numRef>
              <c:f>Sheet3!$D$41:$D$42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Sheet3!$E$36:$E$37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AB-564E-A590-0C1A096E4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Outcomes (q1)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2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614330185471003"/>
          <c:y val="9.0015363933166892E-2"/>
          <c:w val="0.68731184764695108"/>
          <c:h val="0.5293651574803148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B77"/>
            </a:solidFill>
            <a:ln>
              <a:solidFill>
                <a:srgbClr val="D2D2D2">
                  <a:lumMod val="10000"/>
                </a:srgbClr>
              </a:solidFill>
            </a:ln>
            <a:effectLst/>
          </c:spPr>
          <c:invertIfNegative val="0"/>
          <c:cat>
            <c:numRef>
              <c:f>Sheet3!$D$41:$D$42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Sheet3!$E$36:$E$37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58-7344-8E7E-840E0F8E4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0384176"/>
        <c:axId val="370547616"/>
      </c:barChart>
      <c:catAx>
        <c:axId val="37038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Outcomes (q0)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D2D2D2">
                <a:lumMod val="10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547616"/>
        <c:crosses val="autoZero"/>
        <c:auto val="1"/>
        <c:lblAlgn val="ctr"/>
        <c:lblOffset val="100"/>
        <c:noMultiLvlLbl val="0"/>
      </c:catAx>
      <c:valAx>
        <c:axId val="370547616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84176"/>
        <c:crosses val="autoZero"/>
        <c:crossBetween val="between"/>
        <c:majorUnit val="0.25"/>
      </c:valAx>
      <c:spPr>
        <a:noFill/>
        <a:ln w="19050">
          <a:solidFill>
            <a:srgbClr val="D2D2D2">
              <a:lumMod val="10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CB7BE-682B-544C-98C2-C169326A82B6}" type="datetimeFigureOut">
              <a:rPr lang="en-US" smtClean="0"/>
              <a:t>9/1/23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6838-D531-8A47-880F-077BE5DF4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33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20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355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0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448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00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82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896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072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09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117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08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287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858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092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92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19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387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033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4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472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358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27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51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4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94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03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209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997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128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19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20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633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72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370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48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64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57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58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3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3328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91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2"/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17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3328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5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24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84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63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3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1.jpeg"/><Relationship Id="rId4" Type="http://schemas.openxmlformats.org/officeDocument/2006/relationships/image" Target="../media/image18.emf"/><Relationship Id="rId9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22.emf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10" Type="http://schemas.openxmlformats.org/officeDocument/2006/relationships/chart" Target="../charts/chart10.xml"/><Relationship Id="rId4" Type="http://schemas.openxmlformats.org/officeDocument/2006/relationships/image" Target="../media/image23.emf"/><Relationship Id="rId9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5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POULAMI DAS</a:t>
            </a:r>
          </a:p>
          <a:p>
            <a:pPr marL="0" marR="0" lvl="0" indent="0" algn="l" defTabSz="1219170" rtl="0" eaLnBrk="1" fontAlgn="auto" latinLnBrk="0" hangingPunct="1">
              <a:lnSpc>
                <a:spcPct val="3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charset="0"/>
                <a:cs typeface="Arial" charset="0"/>
              </a:rPr>
              <a:t>ECE,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09397" y="776789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ECE 382V:  QUANTUM COMPUTING SYSTEMS: </a:t>
            </a:r>
          </a:p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" charset="0"/>
              </a:rPr>
              <a:t>                   A SOFTWARE/ ARCHITECTURE PERSPECTIVE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BF57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Measurement error MITIGATION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1"/>
            <a:ext cx="2503196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Measurement Error Mitigation </a:t>
            </a:r>
            <a:r>
              <a:rPr lang="en-US" dirty="0">
                <a:solidFill>
                  <a:srgbClr val="BE5700"/>
                </a:solidFill>
              </a:rPr>
              <a:t>Via State Transformation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on generalization and bias estimation for efficient inversion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paper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6A68A6E-0738-45AE-F3F8-1ED6471B91AA}"/>
              </a:ext>
            </a:extLst>
          </p:cNvPr>
          <p:cNvGrpSpPr/>
          <p:nvPr/>
        </p:nvGrpSpPr>
        <p:grpSpPr>
          <a:xfrm>
            <a:off x="-132321" y="1054167"/>
            <a:ext cx="8177249" cy="4197244"/>
            <a:chOff x="1129791" y="1745067"/>
            <a:chExt cx="7724368" cy="3723181"/>
          </a:xfrm>
        </p:grpSpPr>
        <p:grpSp>
          <p:nvGrpSpPr>
            <p:cNvPr id="175" name="Group 174" descr=" 3">
              <a:extLst>
                <a:ext uri="{FF2B5EF4-FFF2-40B4-BE49-F238E27FC236}">
                  <a16:creationId xmlns:a16="http://schemas.microsoft.com/office/drawing/2014/main" id="{F254DDE1-7C9F-A3CA-4676-49CA7FE51C08}"/>
                </a:ext>
              </a:extLst>
            </p:cNvPr>
            <p:cNvGrpSpPr/>
            <p:nvPr/>
          </p:nvGrpSpPr>
          <p:grpSpPr>
            <a:xfrm>
              <a:off x="6226910" y="4214819"/>
              <a:ext cx="2627249" cy="700828"/>
              <a:chOff x="8822679" y="4622017"/>
              <a:chExt cx="1976258" cy="743586"/>
            </a:xfrm>
          </p:grpSpPr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61FA1E9F-EC5F-A97D-B91A-82B60A147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679" y="4994069"/>
                <a:ext cx="334333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1304B08B-21B0-609C-F779-0116F76AF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676" y="5005980"/>
                <a:ext cx="415261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BC8DB28-C464-7C6B-5DE0-C07B8DC077C3}"/>
                  </a:ext>
                </a:extLst>
              </p:cNvPr>
              <p:cNvSpPr/>
              <p:nvPr/>
            </p:nvSpPr>
            <p:spPr>
              <a:xfrm>
                <a:off x="9157012" y="4622017"/>
                <a:ext cx="1277464" cy="743586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sp>
          <p:nvSpPr>
            <p:cNvPr id="176" name="Rectangle 175" descr=" 36">
              <a:extLst>
                <a:ext uri="{FF2B5EF4-FFF2-40B4-BE49-F238E27FC236}">
                  <a16:creationId xmlns:a16="http://schemas.microsoft.com/office/drawing/2014/main" id="{059740E2-6D6B-6E51-3A2F-0FDE3F4055CB}"/>
                </a:ext>
              </a:extLst>
            </p:cNvPr>
            <p:cNvSpPr/>
            <p:nvPr/>
          </p:nvSpPr>
          <p:spPr>
            <a:xfrm>
              <a:off x="4509035" y="4202947"/>
              <a:ext cx="1717874" cy="700834"/>
            </a:xfrm>
            <a:prstGeom prst="rect">
              <a:avLst/>
            </a:prstGeom>
            <a:solidFill>
              <a:srgbClr val="FEE599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Invert</a:t>
              </a:r>
            </a:p>
          </p:txBody>
        </p:sp>
        <p:grpSp>
          <p:nvGrpSpPr>
            <p:cNvPr id="177" name="Group 176" descr=" 64">
              <a:extLst>
                <a:ext uri="{FF2B5EF4-FFF2-40B4-BE49-F238E27FC236}">
                  <a16:creationId xmlns:a16="http://schemas.microsoft.com/office/drawing/2014/main" id="{B59937B9-278C-1142-7ECD-E1A9D94CB90A}"/>
                </a:ext>
              </a:extLst>
            </p:cNvPr>
            <p:cNvGrpSpPr/>
            <p:nvPr/>
          </p:nvGrpSpPr>
          <p:grpSpPr>
            <a:xfrm>
              <a:off x="3952011" y="2228395"/>
              <a:ext cx="4493317" cy="744896"/>
              <a:chOff x="7897135" y="4699244"/>
              <a:chExt cx="3379938" cy="462444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F71A0737-551C-014C-83D4-6F869F818F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7135" y="4930466"/>
                <a:ext cx="1711206" cy="290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039D5500-5525-8368-B9AB-B0F0DD09A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1812" y="4930466"/>
                <a:ext cx="415261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6D988-5BAA-98D5-E760-E2A4C9BFC7AF}"/>
                  </a:ext>
                </a:extLst>
              </p:cNvPr>
              <p:cNvSpPr/>
              <p:nvPr/>
            </p:nvSpPr>
            <p:spPr>
              <a:xfrm>
                <a:off x="9608341" y="4699244"/>
                <a:ext cx="1253465" cy="462444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4FCE510-2ED9-40FF-B09A-34BDC450857B}"/>
                </a:ext>
              </a:extLst>
            </p:cNvPr>
            <p:cNvGrpSpPr/>
            <p:nvPr/>
          </p:nvGrpSpPr>
          <p:grpSpPr>
            <a:xfrm>
              <a:off x="1129791" y="2601310"/>
              <a:ext cx="2843145" cy="1972292"/>
              <a:chOff x="2157591" y="2798379"/>
              <a:chExt cx="4335455" cy="1972292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E7473D4-D7FD-4924-FD29-75D37974D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7591" y="3773855"/>
                <a:ext cx="2343464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14D93CC3-48C7-D405-4968-51E30309DE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0683" y="2798379"/>
                <a:ext cx="1970463" cy="975476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25222BBD-601C-25FA-4078-FBA036F60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583" y="3774322"/>
                <a:ext cx="1970463" cy="996349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9515E9E8-3998-129E-1CFC-D48014822949}"/>
                </a:ext>
              </a:extLst>
            </p:cNvPr>
            <p:cNvCxnSpPr>
              <a:cxnSpLocks/>
            </p:cNvCxnSpPr>
            <p:nvPr/>
          </p:nvCxnSpPr>
          <p:spPr>
            <a:xfrm>
              <a:off x="3965053" y="4573358"/>
              <a:ext cx="552050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  <a:effectLst/>
          </p:spPr>
        </p:cxn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5B63419-7E80-5D99-AD69-9C98927A0DAD}"/>
                </a:ext>
              </a:extLst>
            </p:cNvPr>
            <p:cNvGrpSpPr/>
            <p:nvPr/>
          </p:nvGrpSpPr>
          <p:grpSpPr>
            <a:xfrm>
              <a:off x="3231741" y="4673321"/>
              <a:ext cx="1585553" cy="794927"/>
              <a:chOff x="2316091" y="4002295"/>
              <a:chExt cx="1585553" cy="7949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7BDAD2AE-147F-97CF-1222-725326027941}"/>
                      </a:ext>
                    </a:extLst>
                  </p:cNvPr>
                  <p:cNvSpPr/>
                  <p:nvPr/>
                </p:nvSpPr>
                <p:spPr>
                  <a:xfrm>
                    <a:off x="2316091" y="4002295"/>
                    <a:ext cx="524951" cy="79492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0" lang="pt-BR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kumimoji="0" lang="en-US" sz="2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7BDAD2AE-147F-97CF-1222-7253260279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6091" y="4002295"/>
                    <a:ext cx="524951" cy="7949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D79C4801-B191-9E61-EC74-9F65C3F1A43C}"/>
                  </a:ext>
                </a:extLst>
              </p:cNvPr>
              <p:cNvSpPr txBox="1"/>
              <p:nvPr/>
            </p:nvSpPr>
            <p:spPr>
              <a:xfrm>
                <a:off x="2666610" y="4134209"/>
                <a:ext cx="1235034" cy="518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</a:rPr>
                  <a:t> trials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6D4BABA-C48E-7EDE-6294-08CF306517F4}"/>
                </a:ext>
              </a:extLst>
            </p:cNvPr>
            <p:cNvGrpSpPr/>
            <p:nvPr/>
          </p:nvGrpSpPr>
          <p:grpSpPr>
            <a:xfrm>
              <a:off x="3305091" y="1745067"/>
              <a:ext cx="1585553" cy="794927"/>
              <a:chOff x="2316091" y="4002295"/>
              <a:chExt cx="1585553" cy="7949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C710584A-08C8-231B-2455-7FB9A406E0DE}"/>
                      </a:ext>
                    </a:extLst>
                  </p:cNvPr>
                  <p:cNvSpPr/>
                  <p:nvPr/>
                </p:nvSpPr>
                <p:spPr>
                  <a:xfrm>
                    <a:off x="2316091" y="4002295"/>
                    <a:ext cx="524951" cy="79492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0" lang="pt-BR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kumimoji="0" lang="en-US" sz="2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C710584A-08C8-231B-2455-7FB9A406E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6091" y="4002295"/>
                    <a:ext cx="524951" cy="7949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04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8FF4ABD-4DF3-1847-2AF0-EFCDDD835E0D}"/>
                  </a:ext>
                </a:extLst>
              </p:cNvPr>
              <p:cNvSpPr txBox="1"/>
              <p:nvPr/>
            </p:nvSpPr>
            <p:spPr>
              <a:xfrm>
                <a:off x="2666610" y="4134209"/>
                <a:ext cx="1235034" cy="518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</a:rPr>
                  <a:t> trials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4F2AE53-2E8A-A70F-5034-A4798EA832C5}"/>
                </a:ext>
              </a:extLst>
            </p:cNvPr>
            <p:cNvGrpSpPr/>
            <p:nvPr/>
          </p:nvGrpSpPr>
          <p:grpSpPr>
            <a:xfrm>
              <a:off x="1187745" y="2972310"/>
              <a:ext cx="1636733" cy="518727"/>
              <a:chOff x="2128967" y="4373762"/>
              <a:chExt cx="1636733" cy="518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95E8F189-8CE2-8B38-74AA-3834083A6D6F}"/>
                      </a:ext>
                    </a:extLst>
                  </p:cNvPr>
                  <p:cNvSpPr/>
                  <p:nvPr/>
                </p:nvSpPr>
                <p:spPr>
                  <a:xfrm>
                    <a:off x="2128967" y="4398999"/>
                    <a:ext cx="524951" cy="46412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95E8F189-8CE2-8B38-74AA-3834083A6D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967" y="4398999"/>
                    <a:ext cx="524951" cy="4641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EEFF96-3E65-D3B8-A996-15B41F523EA6}"/>
                  </a:ext>
                </a:extLst>
              </p:cNvPr>
              <p:cNvSpPr txBox="1"/>
              <p:nvPr/>
            </p:nvSpPr>
            <p:spPr>
              <a:xfrm>
                <a:off x="2530666" y="4373762"/>
                <a:ext cx="1235034" cy="518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</a:rPr>
                  <a:t> trials</a:t>
                </a: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F52C3DE-AB26-8702-4284-44D560C139A1}"/>
              </a:ext>
            </a:extLst>
          </p:cNvPr>
          <p:cNvGrpSpPr/>
          <p:nvPr/>
        </p:nvGrpSpPr>
        <p:grpSpPr>
          <a:xfrm>
            <a:off x="8199307" y="1258098"/>
            <a:ext cx="986252" cy="1208024"/>
            <a:chOff x="8735406" y="1860807"/>
            <a:chExt cx="1679254" cy="1325337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F282A9C-6ECA-D185-424D-81DF7EE82D57}"/>
                </a:ext>
              </a:extLst>
            </p:cNvPr>
            <p:cNvGrpSpPr/>
            <p:nvPr/>
          </p:nvGrpSpPr>
          <p:grpSpPr>
            <a:xfrm>
              <a:off x="8735406" y="1893565"/>
              <a:ext cx="1679254" cy="1292579"/>
              <a:chOff x="9544103" y="2053355"/>
              <a:chExt cx="2559407" cy="1764409"/>
            </a:xfrm>
          </p:grpSpPr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41096FD3-2BE6-D383-27C0-EC31B30D4D80}"/>
                  </a:ext>
                </a:extLst>
              </p:cNvPr>
              <p:cNvCxnSpPr/>
              <p:nvPr/>
            </p:nvCxnSpPr>
            <p:spPr>
              <a:xfrm>
                <a:off x="9547123" y="3801969"/>
                <a:ext cx="255638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36AEAF01-1290-ABC0-3C5D-B228038FA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103" y="2053355"/>
                <a:ext cx="0" cy="17644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62D5EE3-C604-4564-9029-568460696B68}"/>
                </a:ext>
              </a:extLst>
            </p:cNvPr>
            <p:cNvGrpSpPr/>
            <p:nvPr/>
          </p:nvGrpSpPr>
          <p:grpSpPr>
            <a:xfrm flipV="1">
              <a:off x="8858746" y="1860807"/>
              <a:ext cx="1178503" cy="1280920"/>
              <a:chOff x="13094668" y="3847501"/>
              <a:chExt cx="1178503" cy="128092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561C49B-2980-C921-754A-1061A672E5DD}"/>
                  </a:ext>
                </a:extLst>
              </p:cNvPr>
              <p:cNvSpPr/>
              <p:nvPr/>
            </p:nvSpPr>
            <p:spPr>
              <a:xfrm>
                <a:off x="13396301" y="3847501"/>
                <a:ext cx="251302" cy="914400"/>
              </a:xfrm>
              <a:prstGeom prst="rect">
                <a:avLst/>
              </a:prstGeom>
              <a:solidFill>
                <a:srgbClr val="07FD59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412A381-A75C-77E5-A4A6-59779DDEF2A8}"/>
                  </a:ext>
                </a:extLst>
              </p:cNvPr>
              <p:cNvSpPr/>
              <p:nvPr/>
            </p:nvSpPr>
            <p:spPr>
              <a:xfrm>
                <a:off x="140218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D44532A-E158-FF87-1626-F8C5FF74B1E4}"/>
                  </a:ext>
                </a:extLst>
              </p:cNvPr>
              <p:cNvSpPr/>
              <p:nvPr/>
            </p:nvSpPr>
            <p:spPr>
              <a:xfrm>
                <a:off x="13705367" y="3848261"/>
                <a:ext cx="251303" cy="128016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27F96153-0019-3890-1B42-C05DCC97F9F7}"/>
                  </a:ext>
                </a:extLst>
              </p:cNvPr>
              <p:cNvSpPr/>
              <p:nvPr/>
            </p:nvSpPr>
            <p:spPr>
              <a:xfrm>
                <a:off x="130946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AC80A7B-30D6-026D-AF50-18E757543867}"/>
              </a:ext>
            </a:extLst>
          </p:cNvPr>
          <p:cNvGrpSpPr/>
          <p:nvPr/>
        </p:nvGrpSpPr>
        <p:grpSpPr>
          <a:xfrm>
            <a:off x="11145819" y="2279108"/>
            <a:ext cx="1046179" cy="1178166"/>
            <a:chOff x="8735406" y="1893565"/>
            <a:chExt cx="1679254" cy="129257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7EBBF18-AEAC-025C-189D-1F48B88BD641}"/>
                </a:ext>
              </a:extLst>
            </p:cNvPr>
            <p:cNvGrpSpPr/>
            <p:nvPr/>
          </p:nvGrpSpPr>
          <p:grpSpPr>
            <a:xfrm>
              <a:off x="8735406" y="1893565"/>
              <a:ext cx="1679254" cy="1292579"/>
              <a:chOff x="9544103" y="2053355"/>
              <a:chExt cx="2559407" cy="1764409"/>
            </a:xfrm>
          </p:grpSpPr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AF6000CB-FE24-54D4-9CA5-11E8C814A14A}"/>
                  </a:ext>
                </a:extLst>
              </p:cNvPr>
              <p:cNvCxnSpPr/>
              <p:nvPr/>
            </p:nvCxnSpPr>
            <p:spPr>
              <a:xfrm>
                <a:off x="9547123" y="3801969"/>
                <a:ext cx="255638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F007ADCE-74D1-1F57-76C0-903D5B6C57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103" y="2053355"/>
                <a:ext cx="0" cy="17644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A59D961-B00C-2224-D818-AE46C4E98FDF}"/>
                </a:ext>
              </a:extLst>
            </p:cNvPr>
            <p:cNvGrpSpPr/>
            <p:nvPr/>
          </p:nvGrpSpPr>
          <p:grpSpPr>
            <a:xfrm flipV="1">
              <a:off x="8858746" y="2136130"/>
              <a:ext cx="1178503" cy="1005984"/>
              <a:chOff x="13094668" y="3847114"/>
              <a:chExt cx="1178503" cy="100598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06120B99-CDAD-65C7-19C4-35BD9E098297}"/>
                  </a:ext>
                </a:extLst>
              </p:cNvPr>
              <p:cNvSpPr/>
              <p:nvPr/>
            </p:nvSpPr>
            <p:spPr>
              <a:xfrm>
                <a:off x="13396301" y="3849899"/>
                <a:ext cx="251302" cy="1003199"/>
              </a:xfrm>
              <a:prstGeom prst="rect">
                <a:avLst/>
              </a:prstGeom>
              <a:solidFill>
                <a:srgbClr val="07FD59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B77FD8C6-FE27-26C6-BFF3-8A87492B6483}"/>
                  </a:ext>
                </a:extLst>
              </p:cNvPr>
              <p:cNvSpPr/>
              <p:nvPr/>
            </p:nvSpPr>
            <p:spPr>
              <a:xfrm>
                <a:off x="140218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95BBD068-721A-3817-F80D-A273FEA226E3}"/>
                  </a:ext>
                </a:extLst>
              </p:cNvPr>
              <p:cNvSpPr/>
              <p:nvPr/>
            </p:nvSpPr>
            <p:spPr>
              <a:xfrm>
                <a:off x="13705367" y="3847114"/>
                <a:ext cx="251302" cy="702239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4E5813-9362-1D30-A260-954F7216F85A}"/>
                  </a:ext>
                </a:extLst>
              </p:cNvPr>
              <p:cNvSpPr/>
              <p:nvPr/>
            </p:nvSpPr>
            <p:spPr>
              <a:xfrm>
                <a:off x="130946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CA0D902-22F8-3B84-21EF-70711E8E5268}"/>
              </a:ext>
            </a:extLst>
          </p:cNvPr>
          <p:cNvGrpSpPr/>
          <p:nvPr/>
        </p:nvGrpSpPr>
        <p:grpSpPr>
          <a:xfrm>
            <a:off x="8204316" y="3417108"/>
            <a:ext cx="1046179" cy="1218333"/>
            <a:chOff x="8735406" y="1849498"/>
            <a:chExt cx="1679254" cy="1336646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9A70A79-0B75-15DA-84D5-95DFD10F9404}"/>
                </a:ext>
              </a:extLst>
            </p:cNvPr>
            <p:cNvGrpSpPr/>
            <p:nvPr/>
          </p:nvGrpSpPr>
          <p:grpSpPr>
            <a:xfrm>
              <a:off x="8735406" y="1893565"/>
              <a:ext cx="1679254" cy="1292579"/>
              <a:chOff x="9544103" y="2053355"/>
              <a:chExt cx="2559407" cy="1764409"/>
            </a:xfrm>
          </p:grpSpPr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0BFCB9B-E3B3-E4DD-E63C-612AEA73D817}"/>
                  </a:ext>
                </a:extLst>
              </p:cNvPr>
              <p:cNvCxnSpPr/>
              <p:nvPr/>
            </p:nvCxnSpPr>
            <p:spPr>
              <a:xfrm>
                <a:off x="9547123" y="3801969"/>
                <a:ext cx="255638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772468F0-0CE7-90B3-8391-5D293C45C8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103" y="2053355"/>
                <a:ext cx="0" cy="176440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63EC2BC-5FC8-B350-96DB-8BA0357B5AF5}"/>
                </a:ext>
              </a:extLst>
            </p:cNvPr>
            <p:cNvGrpSpPr/>
            <p:nvPr/>
          </p:nvGrpSpPr>
          <p:grpSpPr>
            <a:xfrm flipV="1">
              <a:off x="8858746" y="1849498"/>
              <a:ext cx="1178503" cy="1304158"/>
              <a:chOff x="13094668" y="3835572"/>
              <a:chExt cx="1178503" cy="1304158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B43FCEA5-98B4-DC7A-B58F-B70043B622BF}"/>
                  </a:ext>
                </a:extLst>
              </p:cNvPr>
              <p:cNvSpPr/>
              <p:nvPr/>
            </p:nvSpPr>
            <p:spPr>
              <a:xfrm>
                <a:off x="13396301" y="3835572"/>
                <a:ext cx="251302" cy="1304158"/>
              </a:xfrm>
              <a:prstGeom prst="rect">
                <a:avLst/>
              </a:prstGeom>
              <a:solidFill>
                <a:srgbClr val="07FD59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7D7E05A-919A-3DE4-0B2D-FC68AD186F33}"/>
                  </a:ext>
                </a:extLst>
              </p:cNvPr>
              <p:cNvSpPr/>
              <p:nvPr/>
            </p:nvSpPr>
            <p:spPr>
              <a:xfrm>
                <a:off x="140218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63940723-AFA0-3A59-5A64-C0238B0FD709}"/>
                  </a:ext>
                </a:extLst>
              </p:cNvPr>
              <p:cNvSpPr/>
              <p:nvPr/>
            </p:nvSpPr>
            <p:spPr>
              <a:xfrm>
                <a:off x="13705367" y="3847114"/>
                <a:ext cx="251302" cy="702239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4C69C9F-3538-0C72-DE7A-4988BBCECC98}"/>
                  </a:ext>
                </a:extLst>
              </p:cNvPr>
              <p:cNvSpPr/>
              <p:nvPr/>
            </p:nvSpPr>
            <p:spPr>
              <a:xfrm>
                <a:off x="13094668" y="3848261"/>
                <a:ext cx="251303" cy="61185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574750-8E19-C47B-018F-5E27D0388623}"/>
              </a:ext>
            </a:extLst>
          </p:cNvPr>
          <p:cNvGrpSpPr/>
          <p:nvPr/>
        </p:nvGrpSpPr>
        <p:grpSpPr>
          <a:xfrm>
            <a:off x="9550000" y="2455575"/>
            <a:ext cx="1257555" cy="1124037"/>
            <a:chOff x="9442509" y="2931381"/>
            <a:chExt cx="1596489" cy="1621656"/>
          </a:xfrm>
        </p:grpSpPr>
        <p:sp>
          <p:nvSpPr>
            <p:cNvPr id="226" name="Flowchart: Or 108">
              <a:extLst>
                <a:ext uri="{FF2B5EF4-FFF2-40B4-BE49-F238E27FC236}">
                  <a16:creationId xmlns:a16="http://schemas.microsoft.com/office/drawing/2014/main" id="{BF9A5009-805D-BF2E-500F-574E41C905F5}"/>
                </a:ext>
              </a:extLst>
            </p:cNvPr>
            <p:cNvSpPr/>
            <p:nvPr/>
          </p:nvSpPr>
          <p:spPr>
            <a:xfrm>
              <a:off x="10012243" y="3513555"/>
              <a:ext cx="449506" cy="512168"/>
            </a:xfrm>
            <a:prstGeom prst="flowChartOr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6F357B43-2947-25D8-BEF2-0DC265E3A0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54581" y="3769639"/>
              <a:ext cx="584417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7CDEB77-66EF-B512-0EFC-40D6C108014A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>
              <a:off x="9442509" y="2931381"/>
              <a:ext cx="635563" cy="657179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4D73BE47-46A1-736E-F0A2-CDF5654EA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3346" y="3994367"/>
              <a:ext cx="600487" cy="5586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  <a:effectLst/>
          </p:spPr>
        </p:cxnSp>
      </p:grpSp>
      <p:pic>
        <p:nvPicPr>
          <p:cNvPr id="322" name="Picture 321">
            <a:extLst>
              <a:ext uri="{FF2B5EF4-FFF2-40B4-BE49-F238E27FC236}">
                <a16:creationId xmlns:a16="http://schemas.microsoft.com/office/drawing/2014/main" id="{6029B1F1-B1AF-208C-D2BF-1397B7F0E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479" y="2499029"/>
            <a:ext cx="1367971" cy="808347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0F2AABC0-7C50-9135-8655-0033A2807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662" y="4724523"/>
            <a:ext cx="1764066" cy="804662"/>
          </a:xfrm>
          <a:prstGeom prst="rect">
            <a:avLst/>
          </a:prstGeom>
        </p:spPr>
      </p:pic>
      <p:sp>
        <p:nvSpPr>
          <p:cNvPr id="363" name="TextBox 362">
            <a:extLst>
              <a:ext uri="{FF2B5EF4-FFF2-40B4-BE49-F238E27FC236}">
                <a16:creationId xmlns:a16="http://schemas.microsoft.com/office/drawing/2014/main" id="{51FD9E3C-03AA-A56A-1248-266B427A507D}"/>
              </a:ext>
            </a:extLst>
          </p:cNvPr>
          <p:cNvSpPr txBox="1"/>
          <p:nvPr/>
        </p:nvSpPr>
        <p:spPr>
          <a:xfrm>
            <a:off x="0" y="5790201"/>
            <a:ext cx="1137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Swamit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Tannu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et al. “Mitigating Measurement Errors in Quantum Computers by Exploiting State-Dependent Bias”, MICRO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0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Characterization + POST-Processing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Why quantum computing? What topics will be covered? What are the requirements and expected outcomes?</a:t>
            </a:r>
          </a:p>
        </p:txBody>
      </p:sp>
    </p:spTree>
    <p:extLst>
      <p:ext uri="{BB962C8B-B14F-4D97-AF65-F5344CB8AC3E}">
        <p14:creationId xmlns:p14="http://schemas.microsoft.com/office/powerpoint/2010/main" val="132179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 Measurement Errors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do we determine the probability ‘p’?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How many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 How many Ys?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20F239-8F8F-FF23-E90E-085B8685A2A2}"/>
              </a:ext>
            </a:extLst>
          </p:cNvPr>
          <p:cNvSpPr/>
          <p:nvPr/>
        </p:nvSpPr>
        <p:spPr>
          <a:xfrm>
            <a:off x="816417" y="2241803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n-bit</a:t>
            </a:r>
          </a:p>
          <a:p>
            <a:pPr algn="ctr"/>
            <a:r>
              <a:rPr lang="en-US" dirty="0"/>
              <a:t>Program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633130-1B9D-6714-3127-66312F7C1F00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1822257" y="2744328"/>
            <a:ext cx="735875" cy="395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10">
            <a:extLst>
              <a:ext uri="{FF2B5EF4-FFF2-40B4-BE49-F238E27FC236}">
                <a16:creationId xmlns:a16="http://schemas.microsoft.com/office/drawing/2014/main" id="{C9E73D0A-356D-AF6B-C7C0-79BB6F967A14}"/>
              </a:ext>
            </a:extLst>
          </p:cNvPr>
          <p:cNvSpPr/>
          <p:nvPr/>
        </p:nvSpPr>
        <p:spPr>
          <a:xfrm>
            <a:off x="2558132" y="2378568"/>
            <a:ext cx="1683269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-bit string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outcome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777169-9A55-B5A4-0CF9-8893B2C313A9}"/>
              </a:ext>
            </a:extLst>
          </p:cNvPr>
          <p:cNvSpPr/>
          <p:nvPr/>
        </p:nvSpPr>
        <p:spPr>
          <a:xfrm>
            <a:off x="2290119" y="3452015"/>
            <a:ext cx="2200541" cy="15754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05438A-8BD2-2F4C-FF4F-21999059106E}"/>
              </a:ext>
            </a:extLst>
          </p:cNvPr>
          <p:cNvSpPr/>
          <p:nvPr/>
        </p:nvSpPr>
        <p:spPr>
          <a:xfrm>
            <a:off x="2290119" y="3742399"/>
            <a:ext cx="2200541" cy="172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7B550-7726-8CE9-89E4-DA9A58B47951}"/>
              </a:ext>
            </a:extLst>
          </p:cNvPr>
          <p:cNvSpPr/>
          <p:nvPr/>
        </p:nvSpPr>
        <p:spPr>
          <a:xfrm>
            <a:off x="2283063" y="4375098"/>
            <a:ext cx="2200541" cy="1729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0">
            <a:extLst>
              <a:ext uri="{FF2B5EF4-FFF2-40B4-BE49-F238E27FC236}">
                <a16:creationId xmlns:a16="http://schemas.microsoft.com/office/drawing/2014/main" id="{FEE91B9A-723F-355F-4665-B386D1EFAB48}"/>
              </a:ext>
            </a:extLst>
          </p:cNvPr>
          <p:cNvSpPr/>
          <p:nvPr/>
        </p:nvSpPr>
        <p:spPr>
          <a:xfrm>
            <a:off x="-68261" y="3971329"/>
            <a:ext cx="2018587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N= 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possible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outcomes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B7735729-814B-2B6B-1300-5B0ECCF19628}"/>
              </a:ext>
            </a:extLst>
          </p:cNvPr>
          <p:cNvSpPr/>
          <p:nvPr/>
        </p:nvSpPr>
        <p:spPr>
          <a:xfrm rot="5400000">
            <a:off x="4288360" y="3994732"/>
            <a:ext cx="731517" cy="29740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6F313F5-A8C4-1815-BBA5-A4EEE764D1B7}"/>
              </a:ext>
            </a:extLst>
          </p:cNvPr>
          <p:cNvSpPr/>
          <p:nvPr/>
        </p:nvSpPr>
        <p:spPr>
          <a:xfrm rot="4152893">
            <a:off x="4597510" y="3262641"/>
            <a:ext cx="349581" cy="460107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934D0-B080-7D78-FCD4-C6548421A102}"/>
              </a:ext>
            </a:extLst>
          </p:cNvPr>
          <p:cNvSpPr/>
          <p:nvPr/>
        </p:nvSpPr>
        <p:spPr>
          <a:xfrm>
            <a:off x="2290119" y="4726006"/>
            <a:ext cx="2200541" cy="172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A85D813-FBD4-000E-8F4E-2037F6F305FB}"/>
              </a:ext>
            </a:extLst>
          </p:cNvPr>
          <p:cNvSpPr/>
          <p:nvPr/>
        </p:nvSpPr>
        <p:spPr>
          <a:xfrm rot="5400000">
            <a:off x="4125702" y="4192112"/>
            <a:ext cx="1086347" cy="29740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344D2-FFAF-39D2-09C9-019E071BAEB5}"/>
              </a:ext>
            </a:extLst>
          </p:cNvPr>
          <p:cNvSpPr txBox="1"/>
          <p:nvPr/>
        </p:nvSpPr>
        <p:spPr>
          <a:xfrm>
            <a:off x="0" y="1154341"/>
            <a:ext cx="1202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measurement error as an operator that maps an 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-bit outcome (say X) into another 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-bit outcome (say Y) with some probability ‘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B38250-5AEE-83C9-104A-0E5A065835AB}"/>
              </a:ext>
            </a:extLst>
          </p:cNvPr>
          <p:cNvSpPr/>
          <p:nvPr/>
        </p:nvSpPr>
        <p:spPr>
          <a:xfrm>
            <a:off x="6567124" y="2233445"/>
            <a:ext cx="132921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Example: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F5A23E-7B37-BC10-255D-9D6C97AA6B49}"/>
              </a:ext>
            </a:extLst>
          </p:cNvPr>
          <p:cNvGrpSpPr/>
          <p:nvPr/>
        </p:nvGrpSpPr>
        <p:grpSpPr>
          <a:xfrm>
            <a:off x="7950601" y="2339568"/>
            <a:ext cx="1990255" cy="1106177"/>
            <a:chOff x="5161350" y="1826763"/>
            <a:chExt cx="2072961" cy="12243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A1EEA-5482-216B-A2E2-7BDEDE104EED}"/>
                </a:ext>
              </a:extLst>
            </p:cNvPr>
            <p:cNvSpPr/>
            <p:nvPr/>
          </p:nvSpPr>
          <p:spPr>
            <a:xfrm>
              <a:off x="6853352" y="1840013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7078D-CE42-8DB7-6B9E-A5B2B42BF7DF}"/>
                </a:ext>
              </a:extLst>
            </p:cNvPr>
            <p:cNvSpPr txBox="1"/>
            <p:nvPr/>
          </p:nvSpPr>
          <p:spPr>
            <a:xfrm>
              <a:off x="5161350" y="1887276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597B5-712C-0F1D-1362-99AE20001563}"/>
                </a:ext>
              </a:extLst>
            </p:cNvPr>
            <p:cNvSpPr txBox="1"/>
            <p:nvPr/>
          </p:nvSpPr>
          <p:spPr>
            <a:xfrm>
              <a:off x="5163316" y="2549440"/>
              <a:ext cx="55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q1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108BF5-A06F-FA0F-A5ED-509A72977006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 flipV="1">
              <a:off x="5714425" y="2114333"/>
              <a:ext cx="1138926" cy="377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636CBF-0C7B-AD12-56E5-F650ABA43E17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flipV="1">
              <a:off x="5716392" y="2776774"/>
              <a:ext cx="1136960" cy="34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50A629-6E79-2485-07A9-A66DC276521A}"/>
                </a:ext>
              </a:extLst>
            </p:cNvPr>
            <p:cNvSpPr/>
            <p:nvPr/>
          </p:nvSpPr>
          <p:spPr>
            <a:xfrm>
              <a:off x="6853352" y="2502454"/>
              <a:ext cx="380959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FDF2B1-EE57-B550-1237-A9821E1490E3}"/>
                </a:ext>
              </a:extLst>
            </p:cNvPr>
            <p:cNvSpPr/>
            <p:nvPr/>
          </p:nvSpPr>
          <p:spPr>
            <a:xfrm>
              <a:off x="5824678" y="1826763"/>
              <a:ext cx="380959" cy="548640"/>
            </a:xfrm>
            <a:prstGeom prst="rect">
              <a:avLst/>
            </a:prstGeom>
            <a:solidFill>
              <a:srgbClr val="E0DDA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36BEFF-E157-B199-0C21-AB75D4C72EAE}"/>
                </a:ext>
              </a:extLst>
            </p:cNvPr>
            <p:cNvGrpSpPr/>
            <p:nvPr/>
          </p:nvGrpSpPr>
          <p:grpSpPr>
            <a:xfrm>
              <a:off x="6231484" y="1978437"/>
              <a:ext cx="548640" cy="1043335"/>
              <a:chOff x="6313164" y="5194111"/>
              <a:chExt cx="360054" cy="62921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7FB035A-F37A-4970-7C2E-0E575D2D80C4}"/>
                  </a:ext>
                </a:extLst>
              </p:cNvPr>
              <p:cNvSpPr/>
              <p:nvPr/>
            </p:nvSpPr>
            <p:spPr>
              <a:xfrm>
                <a:off x="6399426" y="5194111"/>
                <a:ext cx="180027" cy="165436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FAA5276-414A-7074-A8F0-B0E57E4A9DF1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>
                <a:off x="6489440" y="5359547"/>
                <a:ext cx="3751" cy="132903"/>
              </a:xfrm>
              <a:prstGeom prst="line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42B2D09-A22E-9201-CA5E-C85F13972043}"/>
                  </a:ext>
                </a:extLst>
              </p:cNvPr>
              <p:cNvSpPr/>
              <p:nvPr/>
            </p:nvSpPr>
            <p:spPr>
              <a:xfrm>
                <a:off x="6313164" y="5492450"/>
                <a:ext cx="360054" cy="330873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+</a:t>
                </a:r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1497E01-2015-4F03-D20D-BF4D830BAF6C}"/>
              </a:ext>
            </a:extLst>
          </p:cNvPr>
          <p:cNvSpPr/>
          <p:nvPr/>
        </p:nvSpPr>
        <p:spPr>
          <a:xfrm>
            <a:off x="7365738" y="3778869"/>
            <a:ext cx="34131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Produces 01 instead of 11</a:t>
            </a:r>
          </a:p>
        </p:txBody>
      </p: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5F8B8213-708F-78EF-7398-67CE7C5B50A9}"/>
              </a:ext>
            </a:extLst>
          </p:cNvPr>
          <p:cNvSpPr/>
          <p:nvPr/>
        </p:nvSpPr>
        <p:spPr>
          <a:xfrm rot="4152893">
            <a:off x="6979806" y="3711868"/>
            <a:ext cx="349581" cy="460107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BC4404-C7D9-8CF5-1212-9E0C3E472E8C}"/>
              </a:ext>
            </a:extLst>
          </p:cNvPr>
          <p:cNvSpPr txBox="1"/>
          <p:nvPr/>
        </p:nvSpPr>
        <p:spPr>
          <a:xfrm>
            <a:off x="82062" y="5238217"/>
            <a:ext cx="1202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correct the measurement error using classical post-processing by re-mapping the incorrect 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-bit outcome (Y) into the correct 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-bit outcome (X) using probability ‘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42" name="Curved Down Arrow 41">
            <a:extLst>
              <a:ext uri="{FF2B5EF4-FFF2-40B4-BE49-F238E27FC236}">
                <a16:creationId xmlns:a16="http://schemas.microsoft.com/office/drawing/2014/main" id="{82A6BD38-D655-AE7E-62F5-DFF58199CF5A}"/>
              </a:ext>
            </a:extLst>
          </p:cNvPr>
          <p:cNvSpPr/>
          <p:nvPr/>
        </p:nvSpPr>
        <p:spPr>
          <a:xfrm rot="16200000">
            <a:off x="1760904" y="3956695"/>
            <a:ext cx="731517" cy="29740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Down Arrow 42">
            <a:extLst>
              <a:ext uri="{FF2B5EF4-FFF2-40B4-BE49-F238E27FC236}">
                <a16:creationId xmlns:a16="http://schemas.microsoft.com/office/drawing/2014/main" id="{EE50EF42-10FE-ACAE-9663-F00AFAB000DC}"/>
              </a:ext>
            </a:extLst>
          </p:cNvPr>
          <p:cNvSpPr/>
          <p:nvPr/>
        </p:nvSpPr>
        <p:spPr>
          <a:xfrm rot="16200000">
            <a:off x="1598246" y="4154075"/>
            <a:ext cx="1086347" cy="29740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6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5" grpId="0"/>
      <p:bldP spid="38" grpId="0"/>
      <p:bldP spid="39" grpId="0" animBg="1"/>
      <p:bldP spid="40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Many Correct &lt;-&gt; Incorrect Mappings?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 we best represent this?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ACD79-44B8-B59D-0290-B79E420C0A0A}"/>
              </a:ext>
            </a:extLst>
          </p:cNvPr>
          <p:cNvSpPr/>
          <p:nvPr/>
        </p:nvSpPr>
        <p:spPr>
          <a:xfrm>
            <a:off x="3177625" y="3433911"/>
            <a:ext cx="2200541" cy="1849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47A12-B251-B8E3-511F-26C276840A4F}"/>
              </a:ext>
            </a:extLst>
          </p:cNvPr>
          <p:cNvSpPr/>
          <p:nvPr/>
        </p:nvSpPr>
        <p:spPr>
          <a:xfrm>
            <a:off x="3177625" y="3796637"/>
            <a:ext cx="2200541" cy="172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3AE0E52E-49B9-5234-EBDF-822598CA944D}"/>
              </a:ext>
            </a:extLst>
          </p:cNvPr>
          <p:cNvSpPr/>
          <p:nvPr/>
        </p:nvSpPr>
        <p:spPr>
          <a:xfrm rot="4152893">
            <a:off x="6347841" y="3135983"/>
            <a:ext cx="349581" cy="460107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C26D6-2618-C8E8-41EF-1318DE542F12}"/>
              </a:ext>
            </a:extLst>
          </p:cNvPr>
          <p:cNvSpPr/>
          <p:nvPr/>
        </p:nvSpPr>
        <p:spPr>
          <a:xfrm>
            <a:off x="3177625" y="3433911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FC7D38-37FD-DC76-1CF5-23E30EC385E0}"/>
              </a:ext>
            </a:extLst>
          </p:cNvPr>
          <p:cNvSpPr/>
          <p:nvPr/>
        </p:nvSpPr>
        <p:spPr>
          <a:xfrm>
            <a:off x="3177625" y="3615274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22A7BE-C8AD-94C4-3FDC-15D23D7BEC9A}"/>
              </a:ext>
            </a:extLst>
          </p:cNvPr>
          <p:cNvSpPr/>
          <p:nvPr/>
        </p:nvSpPr>
        <p:spPr>
          <a:xfrm>
            <a:off x="3177625" y="3991946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F3D895-9CBB-A24F-5659-5AD583E76C2C}"/>
              </a:ext>
            </a:extLst>
          </p:cNvPr>
          <p:cNvSpPr/>
          <p:nvPr/>
        </p:nvSpPr>
        <p:spPr>
          <a:xfrm>
            <a:off x="3177625" y="4187125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F3CB5E-5CD1-BA76-F747-AD6C4C9D06DC}"/>
              </a:ext>
            </a:extLst>
          </p:cNvPr>
          <p:cNvSpPr/>
          <p:nvPr/>
        </p:nvSpPr>
        <p:spPr>
          <a:xfrm>
            <a:off x="3177625" y="4375818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6D7BD8-0B0A-66AB-9EC7-FF1E8DDF2015}"/>
              </a:ext>
            </a:extLst>
          </p:cNvPr>
          <p:cNvSpPr/>
          <p:nvPr/>
        </p:nvSpPr>
        <p:spPr>
          <a:xfrm>
            <a:off x="3177624" y="4562105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5448E-0F22-3CB1-52D3-8A497D2E9CEA}"/>
              </a:ext>
            </a:extLst>
          </p:cNvPr>
          <p:cNvSpPr/>
          <p:nvPr/>
        </p:nvSpPr>
        <p:spPr>
          <a:xfrm>
            <a:off x="3177623" y="4751837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6EB7F7-AE2F-A925-BAD3-8C424CA93A47}"/>
              </a:ext>
            </a:extLst>
          </p:cNvPr>
          <p:cNvSpPr/>
          <p:nvPr/>
        </p:nvSpPr>
        <p:spPr>
          <a:xfrm>
            <a:off x="3177623" y="4929732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058CF6-27F8-B475-F73B-6C9C2951D905}"/>
              </a:ext>
            </a:extLst>
          </p:cNvPr>
          <p:cNvSpPr/>
          <p:nvPr/>
        </p:nvSpPr>
        <p:spPr>
          <a:xfrm>
            <a:off x="3177623" y="5110690"/>
            <a:ext cx="2200541" cy="17299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7B7FEB-7479-6BC8-97D1-E32303C4C266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>
            <a:off x="5378166" y="3883134"/>
            <a:ext cx="1734719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1AD4B1-9034-27EB-E1FA-1CB140C6E9FB}"/>
              </a:ext>
            </a:extLst>
          </p:cNvPr>
          <p:cNvGrpSpPr/>
          <p:nvPr/>
        </p:nvGrpSpPr>
        <p:grpSpPr>
          <a:xfrm>
            <a:off x="7112883" y="3433911"/>
            <a:ext cx="2200543" cy="1849773"/>
            <a:chOff x="7112883" y="3433911"/>
            <a:chExt cx="2200543" cy="18497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29E884-253C-BF29-E2B2-9141961635D8}"/>
                </a:ext>
              </a:extLst>
            </p:cNvPr>
            <p:cNvSpPr/>
            <p:nvPr/>
          </p:nvSpPr>
          <p:spPr>
            <a:xfrm>
              <a:off x="7112885" y="3433911"/>
              <a:ext cx="2200541" cy="18497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F7BF24-C4A0-D771-DCF0-672532F70B80}"/>
                </a:ext>
              </a:extLst>
            </p:cNvPr>
            <p:cNvSpPr/>
            <p:nvPr/>
          </p:nvSpPr>
          <p:spPr>
            <a:xfrm>
              <a:off x="7112885" y="3796637"/>
              <a:ext cx="2200541" cy="172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BD0EDD-8D01-0CBA-2D9A-6A3EB0CA69E8}"/>
                </a:ext>
              </a:extLst>
            </p:cNvPr>
            <p:cNvSpPr/>
            <p:nvPr/>
          </p:nvSpPr>
          <p:spPr>
            <a:xfrm>
              <a:off x="7112885" y="3433911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42DF1D-CF08-7EBF-B7AE-3DCF306AAEB9}"/>
                </a:ext>
              </a:extLst>
            </p:cNvPr>
            <p:cNvSpPr/>
            <p:nvPr/>
          </p:nvSpPr>
          <p:spPr>
            <a:xfrm>
              <a:off x="7112885" y="3615274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831DE8-C94E-B911-B19A-E6F8A528555E}"/>
                </a:ext>
              </a:extLst>
            </p:cNvPr>
            <p:cNvSpPr/>
            <p:nvPr/>
          </p:nvSpPr>
          <p:spPr>
            <a:xfrm>
              <a:off x="7112885" y="3991946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6E8C7D6-B7DB-173A-967A-F16083D1CC54}"/>
                </a:ext>
              </a:extLst>
            </p:cNvPr>
            <p:cNvSpPr/>
            <p:nvPr/>
          </p:nvSpPr>
          <p:spPr>
            <a:xfrm>
              <a:off x="7112885" y="4187125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BF2DAB-2C8A-7EBE-3156-AD39C2EC6FFD}"/>
                </a:ext>
              </a:extLst>
            </p:cNvPr>
            <p:cNvSpPr/>
            <p:nvPr/>
          </p:nvSpPr>
          <p:spPr>
            <a:xfrm>
              <a:off x="7112885" y="4375818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C4BE2A-67D2-2751-666A-A0368CEE24AC}"/>
                </a:ext>
              </a:extLst>
            </p:cNvPr>
            <p:cNvSpPr/>
            <p:nvPr/>
          </p:nvSpPr>
          <p:spPr>
            <a:xfrm>
              <a:off x="7112884" y="4562105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D183CB-B5E3-2042-5C99-BFE28E89B287}"/>
                </a:ext>
              </a:extLst>
            </p:cNvPr>
            <p:cNvSpPr/>
            <p:nvPr/>
          </p:nvSpPr>
          <p:spPr>
            <a:xfrm>
              <a:off x="7112883" y="4751837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005231-D1A0-D9E8-9023-ED29EE6A1AC6}"/>
                </a:ext>
              </a:extLst>
            </p:cNvPr>
            <p:cNvSpPr/>
            <p:nvPr/>
          </p:nvSpPr>
          <p:spPr>
            <a:xfrm>
              <a:off x="7112883" y="4929732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A216A7-7A0D-A920-F997-0198AB007323}"/>
                </a:ext>
              </a:extLst>
            </p:cNvPr>
            <p:cNvSpPr/>
            <p:nvPr/>
          </p:nvSpPr>
          <p:spPr>
            <a:xfrm>
              <a:off x="7112883" y="5110690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3D080-DDD3-0627-7746-C577E3F15461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>
            <a:off x="5378166" y="3883134"/>
            <a:ext cx="1734717" cy="13140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5543ED-04BA-5ED5-421F-3256148A3798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78164" y="3520408"/>
            <a:ext cx="1734721" cy="3627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09BA807-40F4-4FE9-5541-7587516B7E49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378164" y="3701771"/>
            <a:ext cx="1734721" cy="18136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ular Callout 10">
            <a:extLst>
              <a:ext uri="{FF2B5EF4-FFF2-40B4-BE49-F238E27FC236}">
                <a16:creationId xmlns:a16="http://schemas.microsoft.com/office/drawing/2014/main" id="{034DA182-A541-C77A-3D8B-77F969781C55}"/>
              </a:ext>
            </a:extLst>
          </p:cNvPr>
          <p:cNvSpPr/>
          <p:nvPr/>
        </p:nvSpPr>
        <p:spPr>
          <a:xfrm>
            <a:off x="1068059" y="4096555"/>
            <a:ext cx="2018587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N= 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possible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outcomes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FEEACA-0DAC-3614-9F0D-BC889F7513C2}"/>
              </a:ext>
            </a:extLst>
          </p:cNvPr>
          <p:cNvSpPr txBox="1"/>
          <p:nvPr/>
        </p:nvSpPr>
        <p:spPr>
          <a:xfrm>
            <a:off x="0" y="1154341"/>
            <a:ext cx="1202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outcome or bitstring maps to itself when there is no measurement 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782B14-9D91-2BB6-DEDC-A0D6D16A1CEC}"/>
              </a:ext>
            </a:extLst>
          </p:cNvPr>
          <p:cNvSpPr txBox="1"/>
          <p:nvPr/>
        </p:nvSpPr>
        <p:spPr>
          <a:xfrm>
            <a:off x="-885" y="1805383"/>
            <a:ext cx="1202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outcome maps to any one of the remaining (N-1) outcomes if measurement error occurs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E93E2A-CB60-74EE-A74D-9DEE86E18946}"/>
              </a:ext>
            </a:extLst>
          </p:cNvPr>
          <p:cNvSpPr txBox="1"/>
          <p:nvPr/>
        </p:nvSpPr>
        <p:spPr>
          <a:xfrm>
            <a:off x="0" y="24696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sum of probabilities of mapping to itself and mapping to all other outcomes must be 1</a:t>
            </a:r>
          </a:p>
        </p:txBody>
      </p:sp>
      <p:sp>
        <p:nvSpPr>
          <p:cNvPr id="64" name="Rounded Rectangular Callout 10">
            <a:extLst>
              <a:ext uri="{FF2B5EF4-FFF2-40B4-BE49-F238E27FC236}">
                <a16:creationId xmlns:a16="http://schemas.microsoft.com/office/drawing/2014/main" id="{1107AF4B-58D2-9D60-0AA2-F4CF2EBB7356}"/>
              </a:ext>
            </a:extLst>
          </p:cNvPr>
          <p:cNvSpPr/>
          <p:nvPr/>
        </p:nvSpPr>
        <p:spPr>
          <a:xfrm>
            <a:off x="6009670" y="3777631"/>
            <a:ext cx="812890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83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61" grpId="0"/>
      <p:bldP spid="62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Formulation Of A Noise Matrix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can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 prepare the noise matrix?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540B5A-314E-CBDE-A088-D343CED497AD}"/>
                  </a:ext>
                </a:extLst>
              </p:cNvPr>
              <p:cNvSpPr txBox="1"/>
              <p:nvPr/>
            </p:nvSpPr>
            <p:spPr>
              <a:xfrm>
                <a:off x="3021" y="1771963"/>
                <a:ext cx="3238937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540B5A-314E-CBDE-A088-D343CED4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" y="1771963"/>
                <a:ext cx="3238937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603BBF-60C8-17E7-DF96-52666BF719FC}"/>
              </a:ext>
            </a:extLst>
          </p:cNvPr>
          <p:cNvSpPr/>
          <p:nvPr/>
        </p:nvSpPr>
        <p:spPr>
          <a:xfrm>
            <a:off x="2781138" y="1324598"/>
            <a:ext cx="9328800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kern="0" dirty="0">
                <a:solidFill>
                  <a:srgbClr val="002060"/>
                </a:solidFill>
              </a:rPr>
              <a:t>2</a:t>
            </a:r>
            <a:r>
              <a:rPr lang="en-US" altLang="zh-CN" sz="2400" kern="0" baseline="30000" dirty="0">
                <a:solidFill>
                  <a:srgbClr val="002060"/>
                </a:solidFill>
              </a:rPr>
              <a:t>n</a:t>
            </a:r>
            <a:r>
              <a:rPr lang="en-US" altLang="zh-CN" sz="2400" kern="0" dirty="0">
                <a:solidFill>
                  <a:srgbClr val="002060"/>
                </a:solidFill>
              </a:rPr>
              <a:t> x 2</a:t>
            </a:r>
            <a:r>
              <a:rPr lang="en-US" altLang="zh-CN" sz="2400" kern="0" baseline="30000" dirty="0">
                <a:solidFill>
                  <a:srgbClr val="002060"/>
                </a:solidFill>
              </a:rPr>
              <a:t>n</a:t>
            </a:r>
            <a:r>
              <a:rPr lang="en-US" altLang="zh-CN" sz="2400" kern="0" dirty="0">
                <a:solidFill>
                  <a:srgbClr val="002060"/>
                </a:solidFill>
              </a:rPr>
              <a:t> matrix</a:t>
            </a:r>
          </a:p>
          <a:p>
            <a:pPr marL="342900" marR="0" lvl="0" indent="-342900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kern="0" baseline="0" dirty="0">
                <a:solidFill>
                  <a:srgbClr val="002060"/>
                </a:solidFill>
              </a:rPr>
              <a:t>Row </a:t>
            </a:r>
            <a:r>
              <a:rPr lang="en-US" altLang="zh-CN" sz="2400" kern="0" dirty="0">
                <a:solidFill>
                  <a:srgbClr val="002060"/>
                </a:solidFill>
              </a:rPr>
              <a:t>index corresponds to expected outcome/state</a:t>
            </a:r>
          </a:p>
          <a:p>
            <a:pPr marL="342900" marR="0" lvl="0" indent="-342900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Column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index corresponds to </a:t>
            </a:r>
            <a:r>
              <a:rPr lang="en-US" altLang="zh-CN" sz="2400" kern="0" dirty="0">
                <a:solidFill>
                  <a:srgbClr val="002060"/>
                </a:solidFill>
              </a:rPr>
              <a:t>outcome/state after measurement</a:t>
            </a:r>
            <a:endParaRPr kumimoji="0" lang="en-US" altLang="zh-CN" sz="2400" b="0" i="0" u="none" strike="noStrike" kern="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342900" marR="0" lvl="0" indent="-342900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kern="0" baseline="0" dirty="0">
                <a:solidFill>
                  <a:srgbClr val="002060"/>
                </a:solidFill>
              </a:rPr>
              <a:t>Entry[</a:t>
            </a:r>
            <a:r>
              <a:rPr lang="en-US" altLang="zh-CN" sz="2400" i="1" kern="0" baseline="0" dirty="0">
                <a:solidFill>
                  <a:srgbClr val="002060"/>
                </a:solidFill>
              </a:rPr>
              <a:t>row</a:t>
            </a:r>
            <a:r>
              <a:rPr lang="en-US" altLang="zh-CN" sz="2400" kern="0" baseline="0" dirty="0">
                <a:solidFill>
                  <a:srgbClr val="002060"/>
                </a:solidFill>
              </a:rPr>
              <a:t>][</a:t>
            </a:r>
            <a:r>
              <a:rPr lang="en-US" altLang="zh-CN" sz="2400" i="1" kern="0" baseline="0" dirty="0">
                <a:solidFill>
                  <a:srgbClr val="002060"/>
                </a:solidFill>
              </a:rPr>
              <a:t>col</a:t>
            </a:r>
            <a:r>
              <a:rPr lang="en-US" altLang="zh-CN" sz="2400" kern="0" baseline="0" dirty="0">
                <a:solidFill>
                  <a:srgbClr val="002060"/>
                </a:solidFill>
              </a:rPr>
              <a:t>]</a:t>
            </a:r>
            <a:r>
              <a:rPr lang="en-US" altLang="zh-CN" sz="2400" kern="0" dirty="0">
                <a:solidFill>
                  <a:srgbClr val="002060"/>
                </a:solidFill>
              </a:rPr>
              <a:t> -&gt; probability of obtaining the outcome corresponding to </a:t>
            </a:r>
            <a:r>
              <a:rPr lang="en-US" altLang="zh-CN" sz="2400" i="1" kern="0" dirty="0">
                <a:solidFill>
                  <a:srgbClr val="002060"/>
                </a:solidFill>
              </a:rPr>
              <a:t>col</a:t>
            </a:r>
            <a:r>
              <a:rPr lang="en-US" altLang="zh-CN" sz="2400" kern="0" dirty="0">
                <a:solidFill>
                  <a:srgbClr val="002060"/>
                </a:solidFill>
              </a:rPr>
              <a:t> if the expected outcome corresponds to </a:t>
            </a:r>
            <a:r>
              <a:rPr lang="en-US" altLang="zh-CN" sz="2400" i="1" kern="0" dirty="0">
                <a:solidFill>
                  <a:srgbClr val="002060"/>
                </a:solidFill>
              </a:rPr>
              <a:t>row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9" name="Rounded Rectangular Callout 10">
            <a:extLst>
              <a:ext uri="{FF2B5EF4-FFF2-40B4-BE49-F238E27FC236}">
                <a16:creationId xmlns:a16="http://schemas.microsoft.com/office/drawing/2014/main" id="{DE8E673F-41D3-8D20-2B72-F117C655A0B9}"/>
              </a:ext>
            </a:extLst>
          </p:cNvPr>
          <p:cNvSpPr/>
          <p:nvPr/>
        </p:nvSpPr>
        <p:spPr>
          <a:xfrm>
            <a:off x="3021" y="2313348"/>
            <a:ext cx="572846" cy="27785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873517-6A28-38EB-C16F-388240F9FCA1}"/>
              </a:ext>
            </a:extLst>
          </p:cNvPr>
          <p:cNvSpPr/>
          <p:nvPr/>
        </p:nvSpPr>
        <p:spPr>
          <a:xfrm>
            <a:off x="1336066" y="1433357"/>
            <a:ext cx="572846" cy="27785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BE19BE-3D5C-3E65-9437-A5D7CAB227AD}"/>
              </a:ext>
            </a:extLst>
          </p:cNvPr>
          <p:cNvGrpSpPr/>
          <p:nvPr/>
        </p:nvGrpSpPr>
        <p:grpSpPr>
          <a:xfrm>
            <a:off x="425553" y="3851193"/>
            <a:ext cx="2790006" cy="1769003"/>
            <a:chOff x="146385" y="4186875"/>
            <a:chExt cx="2790006" cy="17690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65178E-D0F1-59A8-1D2D-33DD259DB1D6}"/>
                    </a:ext>
                  </a:extLst>
                </p:cNvPr>
                <p:cNvSpPr txBox="1"/>
                <p:nvPr/>
              </p:nvSpPr>
              <p:spPr>
                <a:xfrm>
                  <a:off x="642035" y="4524677"/>
                  <a:ext cx="2002766" cy="13606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65178E-D0F1-59A8-1D2D-33DD259DB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35" y="4524677"/>
                  <a:ext cx="2002766" cy="1360629"/>
                </a:xfrm>
                <a:prstGeom prst="rect">
                  <a:avLst/>
                </a:prstGeom>
                <a:blipFill>
                  <a:blip r:embed="rId4"/>
                  <a:stretch>
                    <a:fillRect r="-13836" b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ABA8AC-B8B0-FD5F-B824-AE9246067E3C}"/>
                </a:ext>
              </a:extLst>
            </p:cNvPr>
            <p:cNvSpPr/>
            <p:nvPr/>
          </p:nvSpPr>
          <p:spPr>
            <a:xfrm>
              <a:off x="146385" y="4487622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F2437B-8CBF-7DEE-D3D3-5B6297B0F163}"/>
                </a:ext>
              </a:extLst>
            </p:cNvPr>
            <p:cNvSpPr/>
            <p:nvPr/>
          </p:nvSpPr>
          <p:spPr>
            <a:xfrm>
              <a:off x="146385" y="4809073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7B69A8-EE3C-A985-8604-FE6387880DEF}"/>
                </a:ext>
              </a:extLst>
            </p:cNvPr>
            <p:cNvSpPr/>
            <p:nvPr/>
          </p:nvSpPr>
          <p:spPr>
            <a:xfrm>
              <a:off x="146385" y="5182821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FBFC46-91D9-5A5A-AC30-C383B7C38BA2}"/>
                </a:ext>
              </a:extLst>
            </p:cNvPr>
            <p:cNvSpPr/>
            <p:nvPr/>
          </p:nvSpPr>
          <p:spPr>
            <a:xfrm>
              <a:off x="146385" y="5531146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11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D43D99-ED0F-6F97-61D2-F133D091B749}"/>
                </a:ext>
              </a:extLst>
            </p:cNvPr>
            <p:cNvSpPr/>
            <p:nvPr/>
          </p:nvSpPr>
          <p:spPr>
            <a:xfrm>
              <a:off x="686904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B39321-D356-74F3-18DC-95E017E4042C}"/>
                </a:ext>
              </a:extLst>
            </p:cNvPr>
            <p:cNvSpPr/>
            <p:nvPr/>
          </p:nvSpPr>
          <p:spPr>
            <a:xfrm>
              <a:off x="1236633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2864BD-2A50-7455-1261-AED6608F1CA0}"/>
                </a:ext>
              </a:extLst>
            </p:cNvPr>
            <p:cNvSpPr/>
            <p:nvPr/>
          </p:nvSpPr>
          <p:spPr>
            <a:xfrm>
              <a:off x="1836932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802F39-5933-9541-2872-EE4C28D688BC}"/>
                </a:ext>
              </a:extLst>
            </p:cNvPr>
            <p:cNvSpPr/>
            <p:nvPr/>
          </p:nvSpPr>
          <p:spPr>
            <a:xfrm>
              <a:off x="2440741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11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72C6EEC-5B97-3182-A057-3B73C5E70976}"/>
              </a:ext>
            </a:extLst>
          </p:cNvPr>
          <p:cNvSpPr/>
          <p:nvPr/>
        </p:nvSpPr>
        <p:spPr>
          <a:xfrm>
            <a:off x="3664490" y="4994123"/>
            <a:ext cx="384841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Probability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 that state 11 is 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incorrectly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 measured as 00</a:t>
            </a: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rgbClr val="022539"/>
              </a:solidFill>
              <a:effectLst/>
              <a:uLnTx/>
              <a:uFillTx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B43DFE-95D8-2E4C-8D6C-A9547A88FFC5}"/>
              </a:ext>
            </a:extLst>
          </p:cNvPr>
          <p:cNvCxnSpPr>
            <a:cxnSpLocks/>
          </p:cNvCxnSpPr>
          <p:nvPr/>
        </p:nvCxnSpPr>
        <p:spPr>
          <a:xfrm>
            <a:off x="1185377" y="5421062"/>
            <a:ext cx="2278188" cy="3178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8580F07-C002-6D2F-C1D3-CD3D01BDF1C7}"/>
              </a:ext>
            </a:extLst>
          </p:cNvPr>
          <p:cNvSpPr/>
          <p:nvPr/>
        </p:nvSpPr>
        <p:spPr>
          <a:xfrm>
            <a:off x="3664490" y="3948102"/>
            <a:ext cx="384841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Probability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 that state 00 is 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correctly</a:t>
            </a:r>
            <a:r>
              <a:rPr kumimoji="0" lang="en-US" altLang="zh-CN" sz="2400" b="0" i="1" u="none" strike="noStrike" kern="0" cap="none" spc="0" normalizeH="0" noProof="0" dirty="0">
                <a:ln>
                  <a:noFill/>
                </a:ln>
                <a:solidFill>
                  <a:srgbClr val="022539"/>
                </a:solidFill>
                <a:effectLst/>
                <a:uLnTx/>
                <a:uFillTx/>
              </a:rPr>
              <a:t> measured as 00</a:t>
            </a: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rgbClr val="022539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6AADFB-90A6-900F-F969-57230A2438B9}"/>
              </a:ext>
            </a:extLst>
          </p:cNvPr>
          <p:cNvCxnSpPr>
            <a:cxnSpLocks/>
          </p:cNvCxnSpPr>
          <p:nvPr/>
        </p:nvCxnSpPr>
        <p:spPr>
          <a:xfrm>
            <a:off x="1185377" y="4375041"/>
            <a:ext cx="2278188" cy="3178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B20BB9-4941-FB99-4B9A-15F03EC7D5A3}"/>
              </a:ext>
            </a:extLst>
          </p:cNvPr>
          <p:cNvSpPr/>
          <p:nvPr/>
        </p:nvSpPr>
        <p:spPr>
          <a:xfrm>
            <a:off x="8375707" y="4385192"/>
            <a:ext cx="2448812" cy="64008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Noise Matrix (M)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9659A4-D69B-9887-98C4-FE5B57FF2A02}"/>
              </a:ext>
            </a:extLst>
          </p:cNvPr>
          <p:cNvSpPr/>
          <p:nvPr/>
        </p:nvSpPr>
        <p:spPr>
          <a:xfrm>
            <a:off x="-885" y="3458275"/>
            <a:ext cx="132921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3429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0055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/>
      <p:bldP spid="38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Inverse Noise Matrix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Multiplying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the inverse noise matrix rectifies the output distribution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E2B95F7E-D247-DD2C-859A-01B042BFE518}"/>
              </a:ext>
            </a:extLst>
          </p:cNvPr>
          <p:cNvSpPr/>
          <p:nvPr/>
        </p:nvSpPr>
        <p:spPr>
          <a:xfrm rot="4152893">
            <a:off x="6495759" y="1069166"/>
            <a:ext cx="349581" cy="460107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FC7D85-480F-32A3-3131-FBF91440F7D4}"/>
              </a:ext>
            </a:extLst>
          </p:cNvPr>
          <p:cNvGrpSpPr/>
          <p:nvPr/>
        </p:nvGrpSpPr>
        <p:grpSpPr>
          <a:xfrm>
            <a:off x="3325541" y="1367094"/>
            <a:ext cx="2200543" cy="1849773"/>
            <a:chOff x="3150729" y="2381855"/>
            <a:chExt cx="2200543" cy="184977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F3C92E-F1DF-AA4A-FCE6-0774D5B7F2FC}"/>
                </a:ext>
              </a:extLst>
            </p:cNvPr>
            <p:cNvSpPr/>
            <p:nvPr/>
          </p:nvSpPr>
          <p:spPr>
            <a:xfrm>
              <a:off x="3150731" y="2381855"/>
              <a:ext cx="2200541" cy="18497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1B1F9A-B313-91D5-6856-8CDA38F4AFD7}"/>
                </a:ext>
              </a:extLst>
            </p:cNvPr>
            <p:cNvSpPr/>
            <p:nvPr/>
          </p:nvSpPr>
          <p:spPr>
            <a:xfrm>
              <a:off x="3150731" y="2744581"/>
              <a:ext cx="2200541" cy="172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80FE10-42F6-A05D-92CD-7C6F10E3E8DA}"/>
                </a:ext>
              </a:extLst>
            </p:cNvPr>
            <p:cNvSpPr/>
            <p:nvPr/>
          </p:nvSpPr>
          <p:spPr>
            <a:xfrm>
              <a:off x="3150731" y="2381855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0E71E-1E79-F541-75C0-1FB31BCE1AF2}"/>
                </a:ext>
              </a:extLst>
            </p:cNvPr>
            <p:cNvSpPr/>
            <p:nvPr/>
          </p:nvSpPr>
          <p:spPr>
            <a:xfrm>
              <a:off x="3150731" y="2563218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15658C-FAB6-B84A-62D2-851135FBA81E}"/>
                </a:ext>
              </a:extLst>
            </p:cNvPr>
            <p:cNvSpPr/>
            <p:nvPr/>
          </p:nvSpPr>
          <p:spPr>
            <a:xfrm>
              <a:off x="3150731" y="2939890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688A7C-51AA-B881-BBC8-B8B214551B5C}"/>
                </a:ext>
              </a:extLst>
            </p:cNvPr>
            <p:cNvSpPr/>
            <p:nvPr/>
          </p:nvSpPr>
          <p:spPr>
            <a:xfrm>
              <a:off x="3150731" y="3135069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F04C7-AD1D-938B-AB02-D5C79F2B4C92}"/>
                </a:ext>
              </a:extLst>
            </p:cNvPr>
            <p:cNvSpPr/>
            <p:nvPr/>
          </p:nvSpPr>
          <p:spPr>
            <a:xfrm>
              <a:off x="3150731" y="3323762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FFEB20-60BE-CB3A-88FA-8BE777F232DC}"/>
                </a:ext>
              </a:extLst>
            </p:cNvPr>
            <p:cNvSpPr/>
            <p:nvPr/>
          </p:nvSpPr>
          <p:spPr>
            <a:xfrm>
              <a:off x="3150730" y="3510049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E406DA-9CE1-1018-88F2-D8A27340F8D8}"/>
                </a:ext>
              </a:extLst>
            </p:cNvPr>
            <p:cNvSpPr/>
            <p:nvPr/>
          </p:nvSpPr>
          <p:spPr>
            <a:xfrm>
              <a:off x="3150729" y="3699781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61B6F7-565D-9CB7-1E33-A43CE98E4832}"/>
                </a:ext>
              </a:extLst>
            </p:cNvPr>
            <p:cNvSpPr/>
            <p:nvPr/>
          </p:nvSpPr>
          <p:spPr>
            <a:xfrm>
              <a:off x="3150729" y="3877676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CE3CD-A8E9-660E-6D9E-F1013EF5D336}"/>
                </a:ext>
              </a:extLst>
            </p:cNvPr>
            <p:cNvSpPr/>
            <p:nvPr/>
          </p:nvSpPr>
          <p:spPr>
            <a:xfrm>
              <a:off x="3150729" y="4058634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C017D8-4125-5316-A06C-A3BD62DA63BF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5526084" y="1816317"/>
            <a:ext cx="1734719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0F4048-7DE8-51CC-ADFC-6318921494FB}"/>
              </a:ext>
            </a:extLst>
          </p:cNvPr>
          <p:cNvGrpSpPr/>
          <p:nvPr/>
        </p:nvGrpSpPr>
        <p:grpSpPr>
          <a:xfrm>
            <a:off x="7260801" y="1367094"/>
            <a:ext cx="2200543" cy="1849773"/>
            <a:chOff x="7112883" y="3433911"/>
            <a:chExt cx="2200543" cy="184977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8A9CE-BC54-0C51-9C99-356C8D1FE69B}"/>
                </a:ext>
              </a:extLst>
            </p:cNvPr>
            <p:cNvSpPr/>
            <p:nvPr/>
          </p:nvSpPr>
          <p:spPr>
            <a:xfrm>
              <a:off x="7112885" y="3433911"/>
              <a:ext cx="2200541" cy="18497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485908-2976-AA40-7AE5-9A78D3F52352}"/>
                </a:ext>
              </a:extLst>
            </p:cNvPr>
            <p:cNvSpPr/>
            <p:nvPr/>
          </p:nvSpPr>
          <p:spPr>
            <a:xfrm>
              <a:off x="7112885" y="3796637"/>
              <a:ext cx="2200541" cy="172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8B06F6-413C-0ACC-3E1A-3A82E50A01C3}"/>
                </a:ext>
              </a:extLst>
            </p:cNvPr>
            <p:cNvSpPr/>
            <p:nvPr/>
          </p:nvSpPr>
          <p:spPr>
            <a:xfrm>
              <a:off x="7112885" y="3433911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603C56-5F59-F231-262D-5C5B01C70B9C}"/>
                </a:ext>
              </a:extLst>
            </p:cNvPr>
            <p:cNvSpPr/>
            <p:nvPr/>
          </p:nvSpPr>
          <p:spPr>
            <a:xfrm>
              <a:off x="7112885" y="3615274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E4067-C1F9-B181-694F-3883ACA6F726}"/>
                </a:ext>
              </a:extLst>
            </p:cNvPr>
            <p:cNvSpPr/>
            <p:nvPr/>
          </p:nvSpPr>
          <p:spPr>
            <a:xfrm>
              <a:off x="7112885" y="3991946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A3E25C-3D37-922E-114D-8960D1EE1735}"/>
                </a:ext>
              </a:extLst>
            </p:cNvPr>
            <p:cNvSpPr/>
            <p:nvPr/>
          </p:nvSpPr>
          <p:spPr>
            <a:xfrm>
              <a:off x="7112885" y="4187125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0A5A59-CBF4-0358-0A61-DDD1FA598E8F}"/>
                </a:ext>
              </a:extLst>
            </p:cNvPr>
            <p:cNvSpPr/>
            <p:nvPr/>
          </p:nvSpPr>
          <p:spPr>
            <a:xfrm>
              <a:off x="7112885" y="4375818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D88771-2D58-27D3-89C9-E977A11EE022}"/>
                </a:ext>
              </a:extLst>
            </p:cNvPr>
            <p:cNvSpPr/>
            <p:nvPr/>
          </p:nvSpPr>
          <p:spPr>
            <a:xfrm>
              <a:off x="7112884" y="4562105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4D1FB6-89D1-5FC3-9F91-8B0B9F93AF2E}"/>
                </a:ext>
              </a:extLst>
            </p:cNvPr>
            <p:cNvSpPr/>
            <p:nvPr/>
          </p:nvSpPr>
          <p:spPr>
            <a:xfrm>
              <a:off x="7112883" y="4751837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6EB25F-5D84-4111-73FF-D765224E15C5}"/>
                </a:ext>
              </a:extLst>
            </p:cNvPr>
            <p:cNvSpPr/>
            <p:nvPr/>
          </p:nvSpPr>
          <p:spPr>
            <a:xfrm>
              <a:off x="7112883" y="4929732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360E1A-347B-793C-7185-D56B8F3FFE3F}"/>
                </a:ext>
              </a:extLst>
            </p:cNvPr>
            <p:cNvSpPr/>
            <p:nvPr/>
          </p:nvSpPr>
          <p:spPr>
            <a:xfrm>
              <a:off x="7112883" y="5110690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96C7E6-E66A-8F9A-E706-5C71A2534F50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526084" y="1816317"/>
            <a:ext cx="1734717" cy="13140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39E98B-C680-B4A3-51A6-3BE5FFA3191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526082" y="1453591"/>
            <a:ext cx="1734721" cy="3627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A46CA8-FF3A-470D-71FC-F15C119609D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26082" y="1634954"/>
            <a:ext cx="1734721" cy="18136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ular Callout 10">
            <a:extLst>
              <a:ext uri="{FF2B5EF4-FFF2-40B4-BE49-F238E27FC236}">
                <a16:creationId xmlns:a16="http://schemas.microsoft.com/office/drawing/2014/main" id="{1638AACE-C878-4D93-DDD1-47841C91426C}"/>
              </a:ext>
            </a:extLst>
          </p:cNvPr>
          <p:cNvSpPr/>
          <p:nvPr/>
        </p:nvSpPr>
        <p:spPr>
          <a:xfrm>
            <a:off x="1215977" y="2029738"/>
            <a:ext cx="2018587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N= 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possible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outcomes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4" name="Rounded Rectangular Callout 10">
            <a:extLst>
              <a:ext uri="{FF2B5EF4-FFF2-40B4-BE49-F238E27FC236}">
                <a16:creationId xmlns:a16="http://schemas.microsoft.com/office/drawing/2014/main" id="{0D2BA783-B9B9-BBE9-4679-BD74FA05F1DB}"/>
              </a:ext>
            </a:extLst>
          </p:cNvPr>
          <p:cNvSpPr/>
          <p:nvPr/>
        </p:nvSpPr>
        <p:spPr>
          <a:xfrm>
            <a:off x="6157588" y="1710814"/>
            <a:ext cx="812890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Lightning Bolt 35">
            <a:extLst>
              <a:ext uri="{FF2B5EF4-FFF2-40B4-BE49-F238E27FC236}">
                <a16:creationId xmlns:a16="http://schemas.microsoft.com/office/drawing/2014/main" id="{BC540652-549E-6E99-73F2-571AEECC79B9}"/>
              </a:ext>
            </a:extLst>
          </p:cNvPr>
          <p:cNvSpPr/>
          <p:nvPr/>
        </p:nvSpPr>
        <p:spPr>
          <a:xfrm rot="4152893">
            <a:off x="6495759" y="3910836"/>
            <a:ext cx="349581" cy="460107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46AE87-C528-65ED-8CB8-2D3E2D473BF9}"/>
              </a:ext>
            </a:extLst>
          </p:cNvPr>
          <p:cNvGrpSpPr/>
          <p:nvPr/>
        </p:nvGrpSpPr>
        <p:grpSpPr>
          <a:xfrm>
            <a:off x="3325541" y="4208764"/>
            <a:ext cx="2200543" cy="1849773"/>
            <a:chOff x="3150729" y="2381855"/>
            <a:chExt cx="2200543" cy="184977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A50F08-ED57-59E8-7918-00110368E6A0}"/>
                </a:ext>
              </a:extLst>
            </p:cNvPr>
            <p:cNvSpPr/>
            <p:nvPr/>
          </p:nvSpPr>
          <p:spPr>
            <a:xfrm>
              <a:off x="3150731" y="2381855"/>
              <a:ext cx="2200541" cy="18497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4E4617-A59F-65F4-70E3-CBBE3A071143}"/>
                </a:ext>
              </a:extLst>
            </p:cNvPr>
            <p:cNvSpPr/>
            <p:nvPr/>
          </p:nvSpPr>
          <p:spPr>
            <a:xfrm>
              <a:off x="3150731" y="2744581"/>
              <a:ext cx="2200541" cy="172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7B6A5D-0F38-0EAE-2C1A-3686206190D5}"/>
                </a:ext>
              </a:extLst>
            </p:cNvPr>
            <p:cNvSpPr/>
            <p:nvPr/>
          </p:nvSpPr>
          <p:spPr>
            <a:xfrm>
              <a:off x="3150731" y="2381855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A0B89F-7C8E-B1C6-1738-D5B981C08961}"/>
                </a:ext>
              </a:extLst>
            </p:cNvPr>
            <p:cNvSpPr/>
            <p:nvPr/>
          </p:nvSpPr>
          <p:spPr>
            <a:xfrm>
              <a:off x="3150731" y="2563218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7E988A-7545-DC62-E166-576AA0B822AE}"/>
                </a:ext>
              </a:extLst>
            </p:cNvPr>
            <p:cNvSpPr/>
            <p:nvPr/>
          </p:nvSpPr>
          <p:spPr>
            <a:xfrm>
              <a:off x="3150731" y="2939890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059B1-42FC-4EAB-A8C1-AEC834E208A5}"/>
                </a:ext>
              </a:extLst>
            </p:cNvPr>
            <p:cNvSpPr/>
            <p:nvPr/>
          </p:nvSpPr>
          <p:spPr>
            <a:xfrm>
              <a:off x="3150731" y="3135069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83A95B-432C-0B8F-A44C-63EBBF7F0A54}"/>
                </a:ext>
              </a:extLst>
            </p:cNvPr>
            <p:cNvSpPr/>
            <p:nvPr/>
          </p:nvSpPr>
          <p:spPr>
            <a:xfrm>
              <a:off x="3150731" y="3323762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B75BC08-D98E-F316-7D14-829941353559}"/>
                </a:ext>
              </a:extLst>
            </p:cNvPr>
            <p:cNvSpPr/>
            <p:nvPr/>
          </p:nvSpPr>
          <p:spPr>
            <a:xfrm>
              <a:off x="3150730" y="3510049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C634C4-F8DC-6CD6-8A68-611D1CA45C0D}"/>
                </a:ext>
              </a:extLst>
            </p:cNvPr>
            <p:cNvSpPr/>
            <p:nvPr/>
          </p:nvSpPr>
          <p:spPr>
            <a:xfrm>
              <a:off x="3150729" y="3699781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A44BCC-11BD-AECF-0DB6-7B5F9D93CC98}"/>
                </a:ext>
              </a:extLst>
            </p:cNvPr>
            <p:cNvSpPr/>
            <p:nvPr/>
          </p:nvSpPr>
          <p:spPr>
            <a:xfrm>
              <a:off x="3150729" y="3877676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B8163F-4321-ED60-FEE4-743C4CFCD52E}"/>
                </a:ext>
              </a:extLst>
            </p:cNvPr>
            <p:cNvSpPr/>
            <p:nvPr/>
          </p:nvSpPr>
          <p:spPr>
            <a:xfrm>
              <a:off x="3150729" y="4058634"/>
              <a:ext cx="2200541" cy="17299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E07023-97AA-A8C5-C55B-7B98AFE35058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5526084" y="4657987"/>
            <a:ext cx="1734719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C43834-735C-1864-F4AD-17986D1CB77C}"/>
              </a:ext>
            </a:extLst>
          </p:cNvPr>
          <p:cNvGrpSpPr/>
          <p:nvPr/>
        </p:nvGrpSpPr>
        <p:grpSpPr>
          <a:xfrm>
            <a:off x="7260801" y="4208764"/>
            <a:ext cx="2200543" cy="1849773"/>
            <a:chOff x="7112883" y="3433911"/>
            <a:chExt cx="2200543" cy="184977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AF076A-8704-88AB-DAEB-107C13C5C4A5}"/>
                </a:ext>
              </a:extLst>
            </p:cNvPr>
            <p:cNvSpPr/>
            <p:nvPr/>
          </p:nvSpPr>
          <p:spPr>
            <a:xfrm>
              <a:off x="7112885" y="3433911"/>
              <a:ext cx="2200541" cy="18497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2C061E-4744-4346-77C4-A171E198217B}"/>
                </a:ext>
              </a:extLst>
            </p:cNvPr>
            <p:cNvSpPr/>
            <p:nvPr/>
          </p:nvSpPr>
          <p:spPr>
            <a:xfrm>
              <a:off x="7112885" y="3796637"/>
              <a:ext cx="2200541" cy="1729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F0856-EC24-3876-8D1B-3F7E5ABA70B4}"/>
                </a:ext>
              </a:extLst>
            </p:cNvPr>
            <p:cNvSpPr/>
            <p:nvPr/>
          </p:nvSpPr>
          <p:spPr>
            <a:xfrm>
              <a:off x="7112885" y="3433911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7F2ABF-E197-C433-48A3-3EFB3E7B8B73}"/>
                </a:ext>
              </a:extLst>
            </p:cNvPr>
            <p:cNvSpPr/>
            <p:nvPr/>
          </p:nvSpPr>
          <p:spPr>
            <a:xfrm>
              <a:off x="7112885" y="3615274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364644-00FC-1A90-9D8B-0C1538D6DBDC}"/>
                </a:ext>
              </a:extLst>
            </p:cNvPr>
            <p:cNvSpPr/>
            <p:nvPr/>
          </p:nvSpPr>
          <p:spPr>
            <a:xfrm>
              <a:off x="7112885" y="3991946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9A5F520-26D3-41A4-18FC-DC1FE00E7218}"/>
                </a:ext>
              </a:extLst>
            </p:cNvPr>
            <p:cNvSpPr/>
            <p:nvPr/>
          </p:nvSpPr>
          <p:spPr>
            <a:xfrm>
              <a:off x="7112885" y="4187125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A56972-2BF0-F21E-9266-A4027D0081B2}"/>
                </a:ext>
              </a:extLst>
            </p:cNvPr>
            <p:cNvSpPr/>
            <p:nvPr/>
          </p:nvSpPr>
          <p:spPr>
            <a:xfrm>
              <a:off x="7112885" y="4375818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59118-4E28-C9AC-9652-E54177C4E783}"/>
                </a:ext>
              </a:extLst>
            </p:cNvPr>
            <p:cNvSpPr/>
            <p:nvPr/>
          </p:nvSpPr>
          <p:spPr>
            <a:xfrm>
              <a:off x="7112884" y="4562105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92478E-4CE5-E16D-C3C1-458B946914CC}"/>
                </a:ext>
              </a:extLst>
            </p:cNvPr>
            <p:cNvSpPr/>
            <p:nvPr/>
          </p:nvSpPr>
          <p:spPr>
            <a:xfrm>
              <a:off x="7112883" y="4751837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7017436-8AAE-F161-E98C-1704DA0F8A5A}"/>
                </a:ext>
              </a:extLst>
            </p:cNvPr>
            <p:cNvSpPr/>
            <p:nvPr/>
          </p:nvSpPr>
          <p:spPr>
            <a:xfrm>
              <a:off x="7112883" y="4929732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EA153B6-EFCD-852B-B702-0C511CBD7552}"/>
                </a:ext>
              </a:extLst>
            </p:cNvPr>
            <p:cNvSpPr/>
            <p:nvPr/>
          </p:nvSpPr>
          <p:spPr>
            <a:xfrm>
              <a:off x="7112883" y="5110690"/>
              <a:ext cx="2200541" cy="17299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71841F-2E2D-48A7-C614-CBB738CD6CD3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26082" y="4657987"/>
            <a:ext cx="1734721" cy="13140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14015D-3827-FBA0-2E8F-1931DCD45D53}"/>
              </a:ext>
            </a:extLst>
          </p:cNvPr>
          <p:cNvCxnSpPr>
            <a:cxnSpLocks/>
            <a:stCxn id="40" idx="3"/>
            <a:endCxn id="52" idx="1"/>
          </p:cNvCxnSpPr>
          <p:nvPr/>
        </p:nvCxnSpPr>
        <p:spPr>
          <a:xfrm>
            <a:off x="5526084" y="4295261"/>
            <a:ext cx="1734719" cy="3627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634B7E-72A4-6596-7C51-A69FF1C9E1B2}"/>
              </a:ext>
            </a:extLst>
          </p:cNvPr>
          <p:cNvCxnSpPr>
            <a:cxnSpLocks/>
            <a:stCxn id="41" idx="3"/>
            <a:endCxn id="52" idx="1"/>
          </p:cNvCxnSpPr>
          <p:nvPr/>
        </p:nvCxnSpPr>
        <p:spPr>
          <a:xfrm>
            <a:off x="5526084" y="4476624"/>
            <a:ext cx="1734719" cy="181363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ular Callout 10">
            <a:extLst>
              <a:ext uri="{FF2B5EF4-FFF2-40B4-BE49-F238E27FC236}">
                <a16:creationId xmlns:a16="http://schemas.microsoft.com/office/drawing/2014/main" id="{9F4FB572-C720-2699-551E-BDCBCCCDC17F}"/>
              </a:ext>
            </a:extLst>
          </p:cNvPr>
          <p:cNvSpPr/>
          <p:nvPr/>
        </p:nvSpPr>
        <p:spPr>
          <a:xfrm>
            <a:off x="1215977" y="4871408"/>
            <a:ext cx="2018587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N= 2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 possible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outcomes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6" name="Rounded Rectangular Callout 10">
            <a:extLst>
              <a:ext uri="{FF2B5EF4-FFF2-40B4-BE49-F238E27FC236}">
                <a16:creationId xmlns:a16="http://schemas.microsoft.com/office/drawing/2014/main" id="{05347716-1CAC-4D2D-01E1-B0D5D9FC0952}"/>
              </a:ext>
            </a:extLst>
          </p:cNvPr>
          <p:cNvSpPr/>
          <p:nvPr/>
        </p:nvSpPr>
        <p:spPr>
          <a:xfrm>
            <a:off x="6157588" y="4552484"/>
            <a:ext cx="812890" cy="73152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46368C-A384-FA30-F682-27A450B33C78}"/>
              </a:ext>
            </a:extLst>
          </p:cNvPr>
          <p:cNvCxnSpPr/>
          <p:nvPr/>
        </p:nvCxnSpPr>
        <p:spPr>
          <a:xfrm flipV="1">
            <a:off x="2218080" y="3397851"/>
            <a:ext cx="7754950" cy="26168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7ECF81B-673F-59AA-DBCB-176FE793E5E8}"/>
              </a:ext>
            </a:extLst>
          </p:cNvPr>
          <p:cNvSpPr/>
          <p:nvPr/>
        </p:nvSpPr>
        <p:spPr>
          <a:xfrm>
            <a:off x="2143940" y="3501419"/>
            <a:ext cx="7903231" cy="4250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When do we observe a certain state after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measurement?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5" grpId="0"/>
      <p:bldP spid="66" grpId="0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srgbClr val="BE5700"/>
                </a:solidFill>
              </a:rPr>
              <a:t>How Do We Prepare The Noise Matrix?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Characterizing all possible basis states enables us to compute the noise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FFE33-21FC-AAEB-BA27-6F5C45D48E92}"/>
              </a:ext>
            </a:extLst>
          </p:cNvPr>
          <p:cNvSpPr txBox="1"/>
          <p:nvPr/>
        </p:nvSpPr>
        <p:spPr>
          <a:xfrm>
            <a:off x="88827" y="1152975"/>
            <a:ext cx="600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Prepare an initial state (say |00⟩ state) 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1AD2-D9D9-E27A-7599-2C34A362376A}"/>
              </a:ext>
            </a:extLst>
          </p:cNvPr>
          <p:cNvSpPr txBox="1"/>
          <p:nvPr/>
        </p:nvSpPr>
        <p:spPr>
          <a:xfrm>
            <a:off x="82062" y="3013501"/>
            <a:ext cx="626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Repeat state preparation and measurement for a few thousand trials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35C26-07D5-D0A6-BFB4-B101FA770FF9}"/>
              </a:ext>
            </a:extLst>
          </p:cNvPr>
          <p:cNvSpPr txBox="1"/>
          <p:nvPr/>
        </p:nvSpPr>
        <p:spPr>
          <a:xfrm>
            <a:off x="88827" y="2082865"/>
            <a:ext cx="60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Measure the qubits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EA867-5FB6-5919-3106-49E3FB4F36A0}"/>
              </a:ext>
            </a:extLst>
          </p:cNvPr>
          <p:cNvSpPr txBox="1"/>
          <p:nvPr/>
        </p:nvSpPr>
        <p:spPr>
          <a:xfrm>
            <a:off x="82061" y="4306904"/>
            <a:ext cx="626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Obtain probability distribution which corresponds to the row for the initial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D94CB-2892-A771-3CC1-3919DDBBEA55}"/>
              </a:ext>
            </a:extLst>
          </p:cNvPr>
          <p:cNvGrpSpPr/>
          <p:nvPr/>
        </p:nvGrpSpPr>
        <p:grpSpPr>
          <a:xfrm>
            <a:off x="7100347" y="1872216"/>
            <a:ext cx="1275806" cy="457200"/>
            <a:chOff x="882958" y="1774156"/>
            <a:chExt cx="1275806" cy="457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BA6A-62FE-1EB8-8426-7F038103FCE7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1340158" y="2002756"/>
              <a:ext cx="36140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75D8633-6218-1B88-0852-5EE44A34F1DB}"/>
                </a:ext>
              </a:extLst>
            </p:cNvPr>
            <p:cNvSpPr/>
            <p:nvPr/>
          </p:nvSpPr>
          <p:spPr>
            <a:xfrm>
              <a:off x="882958" y="1774156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FFF1E-8778-B0FA-01EA-FDFB36FE5DFB}"/>
                </a:ext>
              </a:extLst>
            </p:cNvPr>
            <p:cNvSpPr/>
            <p:nvPr/>
          </p:nvSpPr>
          <p:spPr>
            <a:xfrm>
              <a:off x="1701564" y="1774156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9B575C-49D5-0255-C565-7BAE66E3C430}"/>
              </a:ext>
            </a:extLst>
          </p:cNvPr>
          <p:cNvGrpSpPr/>
          <p:nvPr/>
        </p:nvGrpSpPr>
        <p:grpSpPr>
          <a:xfrm>
            <a:off x="9103113" y="1104870"/>
            <a:ext cx="2790006" cy="1769003"/>
            <a:chOff x="146385" y="4186875"/>
            <a:chExt cx="2790006" cy="17690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72BA2D-31F1-AF22-987D-EFB1AF831115}"/>
                    </a:ext>
                  </a:extLst>
                </p:cNvPr>
                <p:cNvSpPr txBox="1"/>
                <p:nvPr/>
              </p:nvSpPr>
              <p:spPr>
                <a:xfrm>
                  <a:off x="642035" y="4524677"/>
                  <a:ext cx="2002766" cy="13606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72BA2D-31F1-AF22-987D-EFB1AF831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35" y="4524677"/>
                  <a:ext cx="2002766" cy="1360629"/>
                </a:xfrm>
                <a:prstGeom prst="rect">
                  <a:avLst/>
                </a:prstGeom>
                <a:blipFill>
                  <a:blip r:embed="rId3"/>
                  <a:stretch>
                    <a:fillRect r="-139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CE3194-A781-BB76-F548-521E6EDE89BB}"/>
                </a:ext>
              </a:extLst>
            </p:cNvPr>
            <p:cNvSpPr/>
            <p:nvPr/>
          </p:nvSpPr>
          <p:spPr>
            <a:xfrm>
              <a:off x="146385" y="4487622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9740F5-0109-C0CA-8173-22177D92AF7F}"/>
                </a:ext>
              </a:extLst>
            </p:cNvPr>
            <p:cNvSpPr/>
            <p:nvPr/>
          </p:nvSpPr>
          <p:spPr>
            <a:xfrm>
              <a:off x="146385" y="4809073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DE6047-5455-A3F2-09EF-9DF192A3BD3B}"/>
                </a:ext>
              </a:extLst>
            </p:cNvPr>
            <p:cNvSpPr/>
            <p:nvPr/>
          </p:nvSpPr>
          <p:spPr>
            <a:xfrm>
              <a:off x="146385" y="5182821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168AFD-F18C-E164-4378-3F9C63B242C4}"/>
                </a:ext>
              </a:extLst>
            </p:cNvPr>
            <p:cNvSpPr/>
            <p:nvPr/>
          </p:nvSpPr>
          <p:spPr>
            <a:xfrm>
              <a:off x="146385" y="5531146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11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9A5BFD-08D3-23D4-B8C1-28E5857BFAAB}"/>
                </a:ext>
              </a:extLst>
            </p:cNvPr>
            <p:cNvSpPr/>
            <p:nvPr/>
          </p:nvSpPr>
          <p:spPr>
            <a:xfrm>
              <a:off x="686904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D1F631-2B51-5CAE-FB1E-067A7F0D8D96}"/>
                </a:ext>
              </a:extLst>
            </p:cNvPr>
            <p:cNvSpPr/>
            <p:nvPr/>
          </p:nvSpPr>
          <p:spPr>
            <a:xfrm>
              <a:off x="1236633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7E3EE0-C54D-5A94-F61A-7854ECB40D2F}"/>
                </a:ext>
              </a:extLst>
            </p:cNvPr>
            <p:cNvSpPr/>
            <p:nvPr/>
          </p:nvSpPr>
          <p:spPr>
            <a:xfrm>
              <a:off x="1836932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83D35-F5F4-C925-6162-AEA931945BD6}"/>
                </a:ext>
              </a:extLst>
            </p:cNvPr>
            <p:cNvSpPr/>
            <p:nvPr/>
          </p:nvSpPr>
          <p:spPr>
            <a:xfrm>
              <a:off x="2440741" y="4186875"/>
              <a:ext cx="495650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uLnTx/>
                  <a:uFillTx/>
                </a:rPr>
                <a:t>11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F81E7-144A-26E3-6650-046D93C5D3B0}"/>
              </a:ext>
            </a:extLst>
          </p:cNvPr>
          <p:cNvGrpSpPr/>
          <p:nvPr/>
        </p:nvGrpSpPr>
        <p:grpSpPr>
          <a:xfrm>
            <a:off x="6639368" y="3091813"/>
            <a:ext cx="2122287" cy="1211081"/>
            <a:chOff x="568259" y="2478008"/>
            <a:chExt cx="2122287" cy="12110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EAB85F-AB23-4A76-4DF8-5819F6AA21D1}"/>
                </a:ext>
              </a:extLst>
            </p:cNvPr>
            <p:cNvGrpSpPr/>
            <p:nvPr/>
          </p:nvGrpSpPr>
          <p:grpSpPr>
            <a:xfrm>
              <a:off x="568259" y="2521772"/>
              <a:ext cx="1573647" cy="1123829"/>
              <a:chOff x="4342927" y="1887276"/>
              <a:chExt cx="1573647" cy="112382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835B9E-0638-DB22-22E2-82162DD28F5E}"/>
                  </a:ext>
                </a:extLst>
              </p:cNvPr>
              <p:cNvSpPr txBox="1"/>
              <p:nvPr/>
            </p:nvSpPr>
            <p:spPr>
              <a:xfrm>
                <a:off x="4342927" y="1887276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CE12AB-391E-CD48-DA30-85564B8E39E8}"/>
                  </a:ext>
                </a:extLst>
              </p:cNvPr>
              <p:cNvSpPr txBox="1"/>
              <p:nvPr/>
            </p:nvSpPr>
            <p:spPr>
              <a:xfrm>
                <a:off x="4344896" y="2549440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q1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52FA0B-D906-D442-B519-BDB4E397AF4C}"/>
                  </a:ext>
                </a:extLst>
              </p:cNvPr>
              <p:cNvCxnSpPr>
                <a:cxnSpLocks/>
                <a:stCxn id="29" idx="3"/>
                <a:endCxn id="27" idx="1"/>
              </p:cNvCxnSpPr>
              <p:nvPr/>
            </p:nvCxnSpPr>
            <p:spPr>
              <a:xfrm flipV="1">
                <a:off x="4896002" y="2117832"/>
                <a:ext cx="1018582" cy="27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FB3CCBD-5F6A-ED4D-F242-D6A304B78588}"/>
                  </a:ext>
                </a:extLst>
              </p:cNvPr>
              <p:cNvCxnSpPr>
                <a:cxnSpLocks/>
                <a:stCxn id="30" idx="3"/>
                <a:endCxn id="28" idx="1"/>
              </p:cNvCxnSpPr>
              <p:nvPr/>
            </p:nvCxnSpPr>
            <p:spPr>
              <a:xfrm>
                <a:off x="4897971" y="2780273"/>
                <a:ext cx="1018603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A95BAF-9223-9FF6-3BC2-73EDC7B8C418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63D3C6-6F81-05EA-4BCE-C805852D2514}"/>
                </a:ext>
              </a:extLst>
            </p:cNvPr>
            <p:cNvSpPr/>
            <p:nvPr/>
          </p:nvSpPr>
          <p:spPr>
            <a:xfrm>
              <a:off x="2141906" y="3140449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F38F6F-2C38-72F6-4EFE-36CCFA85B187}"/>
              </a:ext>
            </a:extLst>
          </p:cNvPr>
          <p:cNvGrpSpPr/>
          <p:nvPr/>
        </p:nvGrpSpPr>
        <p:grpSpPr>
          <a:xfrm>
            <a:off x="9770832" y="3085840"/>
            <a:ext cx="2122287" cy="1212995"/>
            <a:chOff x="568259" y="2476094"/>
            <a:chExt cx="2122287" cy="12129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D2C10C-05B4-8D3E-73CF-03D3AFD4F8A8}"/>
                </a:ext>
              </a:extLst>
            </p:cNvPr>
            <p:cNvGrpSpPr/>
            <p:nvPr/>
          </p:nvGrpSpPr>
          <p:grpSpPr>
            <a:xfrm>
              <a:off x="568259" y="2521772"/>
              <a:ext cx="1573647" cy="1123829"/>
              <a:chOff x="4342927" y="1887276"/>
              <a:chExt cx="1573647" cy="112382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E9D15-4260-78A9-E657-B5F090C71520}"/>
                  </a:ext>
                </a:extLst>
              </p:cNvPr>
              <p:cNvSpPr txBox="1"/>
              <p:nvPr/>
            </p:nvSpPr>
            <p:spPr>
              <a:xfrm>
                <a:off x="4342927" y="1887276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D37D73-489F-8C6C-8C36-A2690740563E}"/>
                  </a:ext>
                </a:extLst>
              </p:cNvPr>
              <p:cNvSpPr txBox="1"/>
              <p:nvPr/>
            </p:nvSpPr>
            <p:spPr>
              <a:xfrm>
                <a:off x="4344896" y="2549440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q1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704361-BDEC-02BE-E770-502E896785FE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896002" y="2117832"/>
                <a:ext cx="1018582" cy="27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67B225B-2982-2630-104B-960B516524BC}"/>
                  </a:ext>
                </a:extLst>
              </p:cNvPr>
              <p:cNvCxnSpPr>
                <a:cxnSpLocks/>
                <a:stCxn id="40" idx="3"/>
                <a:endCxn id="38" idx="1"/>
              </p:cNvCxnSpPr>
              <p:nvPr/>
            </p:nvCxnSpPr>
            <p:spPr>
              <a:xfrm>
                <a:off x="4897971" y="2780273"/>
                <a:ext cx="1018603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265811-B368-FDEF-7AFC-84CB37EA6FBE}"/>
                </a:ext>
              </a:extLst>
            </p:cNvPr>
            <p:cNvSpPr/>
            <p:nvPr/>
          </p:nvSpPr>
          <p:spPr>
            <a:xfrm>
              <a:off x="1400089" y="2476094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13CB7AC-8F57-73E7-7666-36CFF3738465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F548F1D-6165-428B-D7FD-9BD607FB388B}"/>
                </a:ext>
              </a:extLst>
            </p:cNvPr>
            <p:cNvSpPr/>
            <p:nvPr/>
          </p:nvSpPr>
          <p:spPr>
            <a:xfrm>
              <a:off x="2141906" y="3140449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465B38-561A-2875-047A-57576A28E55A}"/>
              </a:ext>
            </a:extLst>
          </p:cNvPr>
          <p:cNvGrpSpPr/>
          <p:nvPr/>
        </p:nvGrpSpPr>
        <p:grpSpPr>
          <a:xfrm>
            <a:off x="6637378" y="4810290"/>
            <a:ext cx="2122287" cy="1211081"/>
            <a:chOff x="568259" y="2478008"/>
            <a:chExt cx="2122287" cy="12110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1DEDBF-3118-1EEA-4BB3-8334F45DC0D1}"/>
                </a:ext>
              </a:extLst>
            </p:cNvPr>
            <p:cNvGrpSpPr/>
            <p:nvPr/>
          </p:nvGrpSpPr>
          <p:grpSpPr>
            <a:xfrm>
              <a:off x="568259" y="2521772"/>
              <a:ext cx="1573647" cy="1123829"/>
              <a:chOff x="4342927" y="1887276"/>
              <a:chExt cx="1573647" cy="112382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881A5E-5703-439F-E081-F799FF94CA08}"/>
                  </a:ext>
                </a:extLst>
              </p:cNvPr>
              <p:cNvSpPr txBox="1"/>
              <p:nvPr/>
            </p:nvSpPr>
            <p:spPr>
              <a:xfrm>
                <a:off x="4342927" y="1887276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1A4D9-FD37-CF41-DD7D-728D77935D18}"/>
                  </a:ext>
                </a:extLst>
              </p:cNvPr>
              <p:cNvSpPr txBox="1"/>
              <p:nvPr/>
            </p:nvSpPr>
            <p:spPr>
              <a:xfrm>
                <a:off x="4344896" y="2549440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AC6674-4104-723D-E5A9-DA559F98B1AF}"/>
                  </a:ext>
                </a:extLst>
              </p:cNvPr>
              <p:cNvCxnSpPr>
                <a:cxnSpLocks/>
                <a:stCxn id="49" idx="3"/>
                <a:endCxn id="47" idx="1"/>
              </p:cNvCxnSpPr>
              <p:nvPr/>
            </p:nvCxnSpPr>
            <p:spPr>
              <a:xfrm flipV="1">
                <a:off x="4896002" y="2117832"/>
                <a:ext cx="1018582" cy="27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D2E9B3-4C73-807D-5E5C-5F5D4D250FF2}"/>
                  </a:ext>
                </a:extLst>
              </p:cNvPr>
              <p:cNvCxnSpPr>
                <a:cxnSpLocks/>
                <a:stCxn id="50" idx="3"/>
                <a:endCxn id="48" idx="1"/>
              </p:cNvCxnSpPr>
              <p:nvPr/>
            </p:nvCxnSpPr>
            <p:spPr>
              <a:xfrm>
                <a:off x="4897971" y="2780273"/>
                <a:ext cx="1018603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96DC89-5D87-FA9C-142C-42B32C9B1535}"/>
                </a:ext>
              </a:extLst>
            </p:cNvPr>
            <p:cNvSpPr/>
            <p:nvPr/>
          </p:nvSpPr>
          <p:spPr>
            <a:xfrm>
              <a:off x="1400089" y="3140449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9BA9AD1-6ADF-B70B-6CDA-CD7DC80BBBF4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72D00A-048C-A243-1FEC-3AED209F80C5}"/>
                </a:ext>
              </a:extLst>
            </p:cNvPr>
            <p:cNvSpPr/>
            <p:nvPr/>
          </p:nvSpPr>
          <p:spPr>
            <a:xfrm>
              <a:off x="2141906" y="3140449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41F1E3-9F2F-E2C8-EFD7-22916A668806}"/>
              </a:ext>
            </a:extLst>
          </p:cNvPr>
          <p:cNvGrpSpPr/>
          <p:nvPr/>
        </p:nvGrpSpPr>
        <p:grpSpPr>
          <a:xfrm>
            <a:off x="9768842" y="4750518"/>
            <a:ext cx="2122287" cy="1212995"/>
            <a:chOff x="568259" y="2476094"/>
            <a:chExt cx="2122287" cy="12129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8A9FA8-3AB4-F328-E74B-0A5DA76AE6F6}"/>
                </a:ext>
              </a:extLst>
            </p:cNvPr>
            <p:cNvGrpSpPr/>
            <p:nvPr/>
          </p:nvGrpSpPr>
          <p:grpSpPr>
            <a:xfrm>
              <a:off x="568259" y="2521772"/>
              <a:ext cx="1573647" cy="1123829"/>
              <a:chOff x="4342927" y="1887276"/>
              <a:chExt cx="1573647" cy="1123829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9EA31A-27AC-ECD7-56CB-44F5D442A22A}"/>
                  </a:ext>
                </a:extLst>
              </p:cNvPr>
              <p:cNvSpPr txBox="1"/>
              <p:nvPr/>
            </p:nvSpPr>
            <p:spPr>
              <a:xfrm>
                <a:off x="4342927" y="1887276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818FF50-E2B1-D721-7C86-FA439FDA9488}"/>
                  </a:ext>
                </a:extLst>
              </p:cNvPr>
              <p:cNvSpPr txBox="1"/>
              <p:nvPr/>
            </p:nvSpPr>
            <p:spPr>
              <a:xfrm>
                <a:off x="4344896" y="2549440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42716C3-656B-6340-B6E0-F658CB532B68}"/>
                  </a:ext>
                </a:extLst>
              </p:cNvPr>
              <p:cNvCxnSpPr>
                <a:cxnSpLocks/>
                <a:stCxn id="59" idx="3"/>
                <a:endCxn id="57" idx="1"/>
              </p:cNvCxnSpPr>
              <p:nvPr/>
            </p:nvCxnSpPr>
            <p:spPr>
              <a:xfrm flipV="1">
                <a:off x="4896002" y="2117832"/>
                <a:ext cx="1018582" cy="27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E4247FA-B075-9111-4106-4EF189B35B41}"/>
                  </a:ext>
                </a:extLst>
              </p:cNvPr>
              <p:cNvCxnSpPr>
                <a:cxnSpLocks/>
                <a:stCxn id="60" idx="3"/>
                <a:endCxn id="58" idx="1"/>
              </p:cNvCxnSpPr>
              <p:nvPr/>
            </p:nvCxnSpPr>
            <p:spPr>
              <a:xfrm>
                <a:off x="4897971" y="2780273"/>
                <a:ext cx="1018603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ABE6C1-3513-8024-8AD5-EC8AD915B95C}"/>
                </a:ext>
              </a:extLst>
            </p:cNvPr>
            <p:cNvSpPr/>
            <p:nvPr/>
          </p:nvSpPr>
          <p:spPr>
            <a:xfrm>
              <a:off x="1400089" y="2476094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FF1EB2A-9B65-862D-6D4A-FF724EEB05E0}"/>
                </a:ext>
              </a:extLst>
            </p:cNvPr>
            <p:cNvSpPr/>
            <p:nvPr/>
          </p:nvSpPr>
          <p:spPr>
            <a:xfrm>
              <a:off x="1400089" y="3140449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3C73EA-A0A9-13EA-C7AF-AEA0E3A3B67F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C83D39-CE8D-6C2B-EC4A-DE353AABB94B}"/>
                </a:ext>
              </a:extLst>
            </p:cNvPr>
            <p:cNvSpPr/>
            <p:nvPr/>
          </p:nvSpPr>
          <p:spPr>
            <a:xfrm>
              <a:off x="2141906" y="3140449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2FC312B-B25E-9D81-21FC-8D8C200E6074}"/>
              </a:ext>
            </a:extLst>
          </p:cNvPr>
          <p:cNvSpPr txBox="1"/>
          <p:nvPr/>
        </p:nvSpPr>
        <p:spPr>
          <a:xfrm>
            <a:off x="88827" y="5511938"/>
            <a:ext cx="60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Repeat for 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states (|01⟩ , |10⟩ , |11⟩) 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6B9731EE-FE1E-96D2-EE0D-D42A3FA110E9}"/>
              </a:ext>
            </a:extLst>
          </p:cNvPr>
          <p:cNvSpPr/>
          <p:nvPr/>
        </p:nvSpPr>
        <p:spPr>
          <a:xfrm>
            <a:off x="9598763" y="1418597"/>
            <a:ext cx="2270098" cy="3812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8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5" grpId="0"/>
      <p:bldP spid="6" grpId="0"/>
      <p:bldP spid="63" grpId="0"/>
      <p:bldP spid="64" grpId="0" animBg="1"/>
      <p:bldP spid="6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Matrix-Based Measurement Error Mitigation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drawbacks of this technique (complete measurement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 mitigation)?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0E2AD-7F2A-35CC-5CAD-DB1D730135B0}"/>
              </a:ext>
            </a:extLst>
          </p:cNvPr>
          <p:cNvSpPr/>
          <p:nvPr/>
        </p:nvSpPr>
        <p:spPr>
          <a:xfrm>
            <a:off x="5556069" y="1442108"/>
            <a:ext cx="1005840" cy="1005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BC18E-4829-DB4D-57AD-A2718740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65" y="1473274"/>
            <a:ext cx="943509" cy="943509"/>
          </a:xfrm>
          <a:prstGeom prst="rect">
            <a:avLst/>
          </a:prstGeom>
        </p:spPr>
      </p:pic>
      <p:sp>
        <p:nvSpPr>
          <p:cNvPr id="5" name="Rounded Rectangular Callout 10">
            <a:extLst>
              <a:ext uri="{FF2B5EF4-FFF2-40B4-BE49-F238E27FC236}">
                <a16:creationId xmlns:a16="http://schemas.microsoft.com/office/drawing/2014/main" id="{DB35932E-FA7F-FF1D-56ED-71E65479C95B}"/>
              </a:ext>
            </a:extLst>
          </p:cNvPr>
          <p:cNvSpPr/>
          <p:nvPr/>
        </p:nvSpPr>
        <p:spPr>
          <a:xfrm>
            <a:off x="2954245" y="2634999"/>
            <a:ext cx="1797947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Characterize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9BB555-80C3-7202-E885-7FE1EEF9F2C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4324974" y="1945028"/>
            <a:ext cx="1231095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4AEF1-24BE-E507-288F-9CC7C84996A5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6561909" y="1945028"/>
            <a:ext cx="1234068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01D48-F41A-F809-86E8-7E773AE4B804}"/>
              </a:ext>
            </a:extLst>
          </p:cNvPr>
          <p:cNvSpPr/>
          <p:nvPr/>
        </p:nvSpPr>
        <p:spPr>
          <a:xfrm>
            <a:off x="7795977" y="1442108"/>
            <a:ext cx="1005840" cy="10058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Inverse Noise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E23E9E-549F-FDCA-F154-A425672B4466}"/>
              </a:ext>
            </a:extLst>
          </p:cNvPr>
          <p:cNvSpPr/>
          <p:nvPr/>
        </p:nvSpPr>
        <p:spPr>
          <a:xfrm>
            <a:off x="1303326" y="4080223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n-bit</a:t>
            </a:r>
          </a:p>
          <a:p>
            <a:pPr algn="ctr"/>
            <a:r>
              <a:rPr lang="en-US" dirty="0"/>
              <a:t>Program</a:t>
            </a:r>
          </a:p>
        </p:txBody>
      </p:sp>
      <p:pic>
        <p:nvPicPr>
          <p:cNvPr id="21" name="Graphic 20" descr="Bar chart outline">
            <a:extLst>
              <a:ext uri="{FF2B5EF4-FFF2-40B4-BE49-F238E27FC236}">
                <a16:creationId xmlns:a16="http://schemas.microsoft.com/office/drawing/2014/main" id="{67936D6F-38CB-75B4-C22E-2C567E20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1371" y="4080223"/>
            <a:ext cx="1005840" cy="10058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5107A4-6C53-0A2B-C298-A63C139D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97" y="4122281"/>
            <a:ext cx="943509" cy="9435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2E4F11-D884-7FA9-896C-596D5CA233A2}"/>
              </a:ext>
            </a:extLst>
          </p:cNvPr>
          <p:cNvSpPr/>
          <p:nvPr/>
        </p:nvSpPr>
        <p:spPr>
          <a:xfrm>
            <a:off x="7795977" y="4080223"/>
            <a:ext cx="1005840" cy="10058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Post-process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0741F9-1030-BD53-3197-2307F4D0659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309166" y="4583143"/>
            <a:ext cx="1199931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2EAAF-A305-BA87-E603-21E553E8A070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4452606" y="4583143"/>
            <a:ext cx="1168765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DE21C6-9FF1-95B2-44A8-45EA8DBC9586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6627211" y="4583143"/>
            <a:ext cx="1168766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istogram - Free business icons">
            <a:extLst>
              <a:ext uri="{FF2B5EF4-FFF2-40B4-BE49-F238E27FC236}">
                <a16:creationId xmlns:a16="http://schemas.microsoft.com/office/drawing/2014/main" id="{93ACD24C-55CA-CABB-F00D-5E2D94F5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54" y="4087349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DFF3F0-831F-33E5-38E5-5FDC752CA501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8801817" y="4583143"/>
            <a:ext cx="952637" cy="7126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A922A59D-B270-4201-DB1E-489EFF8B6C95}"/>
              </a:ext>
            </a:extLst>
          </p:cNvPr>
          <p:cNvSpPr/>
          <p:nvPr/>
        </p:nvSpPr>
        <p:spPr>
          <a:xfrm>
            <a:off x="3028282" y="5282660"/>
            <a:ext cx="1905138" cy="73151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Program</a:t>
            </a:r>
          </a:p>
        </p:txBody>
      </p:sp>
      <p:sp>
        <p:nvSpPr>
          <p:cNvPr id="47" name="Rounded Rectangular Callout 10">
            <a:extLst>
              <a:ext uri="{FF2B5EF4-FFF2-40B4-BE49-F238E27FC236}">
                <a16:creationId xmlns:a16="http://schemas.microsoft.com/office/drawing/2014/main" id="{6ED95E1C-31FD-650C-5E71-833BB512ED4A}"/>
              </a:ext>
            </a:extLst>
          </p:cNvPr>
          <p:cNvSpPr/>
          <p:nvPr/>
        </p:nvSpPr>
        <p:spPr>
          <a:xfrm>
            <a:off x="5273805" y="5282659"/>
            <a:ext cx="1905138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Noisy distribution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6C53D1-2DC3-97B0-0A32-E607122DAF4D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298897" y="2447948"/>
            <a:ext cx="0" cy="1632275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ular Callout 10">
            <a:extLst>
              <a:ext uri="{FF2B5EF4-FFF2-40B4-BE49-F238E27FC236}">
                <a16:creationId xmlns:a16="http://schemas.microsoft.com/office/drawing/2014/main" id="{5B9D380D-72B2-ADAB-62BD-2ACD9A13B24C}"/>
              </a:ext>
            </a:extLst>
          </p:cNvPr>
          <p:cNvSpPr/>
          <p:nvPr/>
        </p:nvSpPr>
        <p:spPr>
          <a:xfrm>
            <a:off x="8704974" y="5282659"/>
            <a:ext cx="3104799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latin typeface="Calibri"/>
              </a:rPr>
              <a:t>Measurement error-mitigated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distribution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E5D8A4-229E-F3EC-2986-BAC899F4CC12}"/>
              </a:ext>
            </a:extLst>
          </p:cNvPr>
          <p:cNvCxnSpPr/>
          <p:nvPr/>
        </p:nvCxnSpPr>
        <p:spPr>
          <a:xfrm flipV="1">
            <a:off x="2218081" y="3318017"/>
            <a:ext cx="7754950" cy="26168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5" grpId="0" animBg="1"/>
      <p:bldP spid="16" grpId="0" animBg="1"/>
      <p:bldP spid="20" grpId="0" animBg="1"/>
      <p:bldP spid="23" grpId="0" animBg="1"/>
      <p:bldP spid="46" grpId="0" animBg="1"/>
      <p:bldP spid="47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Matrix-Based Measurement Error Mitigation Drawbacks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do we reduce these overheads?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0E2AD-7F2A-35CC-5CAD-DB1D730135B0}"/>
              </a:ext>
            </a:extLst>
          </p:cNvPr>
          <p:cNvSpPr/>
          <p:nvPr/>
        </p:nvSpPr>
        <p:spPr>
          <a:xfrm>
            <a:off x="5556069" y="1442108"/>
            <a:ext cx="1005840" cy="1005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BC18E-4829-DB4D-57AD-A2718740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65" y="1473274"/>
            <a:ext cx="943509" cy="943509"/>
          </a:xfrm>
          <a:prstGeom prst="rect">
            <a:avLst/>
          </a:prstGeom>
        </p:spPr>
      </p:pic>
      <p:sp>
        <p:nvSpPr>
          <p:cNvPr id="5" name="Rounded Rectangular Callout 10">
            <a:extLst>
              <a:ext uri="{FF2B5EF4-FFF2-40B4-BE49-F238E27FC236}">
                <a16:creationId xmlns:a16="http://schemas.microsoft.com/office/drawing/2014/main" id="{DB35932E-FA7F-FF1D-56ED-71E65479C95B}"/>
              </a:ext>
            </a:extLst>
          </p:cNvPr>
          <p:cNvSpPr/>
          <p:nvPr/>
        </p:nvSpPr>
        <p:spPr>
          <a:xfrm>
            <a:off x="2954245" y="2634999"/>
            <a:ext cx="1797947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Characterize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9BB555-80C3-7202-E885-7FE1EEF9F2C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4324974" y="1945028"/>
            <a:ext cx="1231095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4AEF1-24BE-E507-288F-9CC7C84996A5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6561909" y="1945028"/>
            <a:ext cx="1234068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01D48-F41A-F809-86E8-7E773AE4B804}"/>
              </a:ext>
            </a:extLst>
          </p:cNvPr>
          <p:cNvSpPr/>
          <p:nvPr/>
        </p:nvSpPr>
        <p:spPr>
          <a:xfrm>
            <a:off x="7795977" y="1442108"/>
            <a:ext cx="1005840" cy="10058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Inverse Noise Matrix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132A2B-B8F1-684D-51F2-3D4EB3F43F72}"/>
              </a:ext>
            </a:extLst>
          </p:cNvPr>
          <p:cNvCxnSpPr/>
          <p:nvPr/>
        </p:nvCxnSpPr>
        <p:spPr>
          <a:xfrm flipV="1">
            <a:off x="2218081" y="3318017"/>
            <a:ext cx="7754950" cy="26168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8E23E9E-549F-FDCA-F154-A425672B4466}"/>
              </a:ext>
            </a:extLst>
          </p:cNvPr>
          <p:cNvSpPr/>
          <p:nvPr/>
        </p:nvSpPr>
        <p:spPr>
          <a:xfrm>
            <a:off x="1303326" y="4080223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n-bit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</a:t>
            </a:r>
          </a:p>
        </p:txBody>
      </p:sp>
      <p:pic>
        <p:nvPicPr>
          <p:cNvPr id="21" name="Graphic 20" descr="Bar chart outline">
            <a:extLst>
              <a:ext uri="{FF2B5EF4-FFF2-40B4-BE49-F238E27FC236}">
                <a16:creationId xmlns:a16="http://schemas.microsoft.com/office/drawing/2014/main" id="{67936D6F-38CB-75B4-C22E-2C567E20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1371" y="4080223"/>
            <a:ext cx="1005840" cy="10058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5107A4-6C53-0A2B-C298-A63C139D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97" y="4122281"/>
            <a:ext cx="943509" cy="9435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2E4F11-D884-7FA9-896C-596D5CA233A2}"/>
              </a:ext>
            </a:extLst>
          </p:cNvPr>
          <p:cNvSpPr/>
          <p:nvPr/>
        </p:nvSpPr>
        <p:spPr>
          <a:xfrm>
            <a:off x="7795977" y="4080223"/>
            <a:ext cx="1005840" cy="10058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Post-process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0741F9-1030-BD53-3197-2307F4D0659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309166" y="4583143"/>
            <a:ext cx="1199931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2EAAF-A305-BA87-E603-21E553E8A070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4452606" y="4583143"/>
            <a:ext cx="1168765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DE21C6-9FF1-95B2-44A8-45EA8DBC9586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6627211" y="4583143"/>
            <a:ext cx="1168766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istogram - Free business icons">
            <a:extLst>
              <a:ext uri="{FF2B5EF4-FFF2-40B4-BE49-F238E27FC236}">
                <a16:creationId xmlns:a16="http://schemas.microsoft.com/office/drawing/2014/main" id="{93ACD24C-55CA-CABB-F00D-5E2D94F5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54" y="4087349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DFF3F0-831F-33E5-38E5-5FDC752CA501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8801817" y="4583143"/>
            <a:ext cx="952637" cy="7126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A922A59D-B270-4201-DB1E-489EFF8B6C95}"/>
              </a:ext>
            </a:extLst>
          </p:cNvPr>
          <p:cNvSpPr/>
          <p:nvPr/>
        </p:nvSpPr>
        <p:spPr>
          <a:xfrm>
            <a:off x="3028282" y="5282660"/>
            <a:ext cx="1905138" cy="73151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Program</a:t>
            </a:r>
          </a:p>
        </p:txBody>
      </p:sp>
      <p:sp>
        <p:nvSpPr>
          <p:cNvPr id="47" name="Rounded Rectangular Callout 10">
            <a:extLst>
              <a:ext uri="{FF2B5EF4-FFF2-40B4-BE49-F238E27FC236}">
                <a16:creationId xmlns:a16="http://schemas.microsoft.com/office/drawing/2014/main" id="{6ED95E1C-31FD-650C-5E71-833BB512ED4A}"/>
              </a:ext>
            </a:extLst>
          </p:cNvPr>
          <p:cNvSpPr/>
          <p:nvPr/>
        </p:nvSpPr>
        <p:spPr>
          <a:xfrm>
            <a:off x="5273805" y="5282659"/>
            <a:ext cx="1905138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Noisy distribution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6C53D1-2DC3-97B0-0A32-E607122DAF4D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298897" y="2447948"/>
            <a:ext cx="0" cy="1632275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ular Callout 10">
            <a:extLst>
              <a:ext uri="{FF2B5EF4-FFF2-40B4-BE49-F238E27FC236}">
                <a16:creationId xmlns:a16="http://schemas.microsoft.com/office/drawing/2014/main" id="{5B9D380D-72B2-ADAB-62BD-2ACD9A13B24C}"/>
              </a:ext>
            </a:extLst>
          </p:cNvPr>
          <p:cNvSpPr/>
          <p:nvPr/>
        </p:nvSpPr>
        <p:spPr>
          <a:xfrm>
            <a:off x="8704974" y="5282659"/>
            <a:ext cx="3104799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Measurement error-mitigated distribution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74A178-DF8A-0A6E-2C01-29F1F979ADA0}"/>
              </a:ext>
            </a:extLst>
          </p:cNvPr>
          <p:cNvSpPr/>
          <p:nvPr/>
        </p:nvSpPr>
        <p:spPr>
          <a:xfrm>
            <a:off x="82062" y="1442108"/>
            <a:ext cx="2491124" cy="4250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Who characterizes?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F7962-C53A-7D22-0C09-759365F4A097}"/>
              </a:ext>
            </a:extLst>
          </p:cNvPr>
          <p:cNvSpPr/>
          <p:nvPr/>
        </p:nvSpPr>
        <p:spPr>
          <a:xfrm>
            <a:off x="82062" y="1962381"/>
            <a:ext cx="2491124" cy="4250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How frequently?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34A6EE1-0110-3D86-1C9F-3EB82D89FA63}"/>
              </a:ext>
            </a:extLst>
          </p:cNvPr>
          <p:cNvSpPr/>
          <p:nvPr/>
        </p:nvSpPr>
        <p:spPr>
          <a:xfrm>
            <a:off x="82062" y="2482654"/>
            <a:ext cx="2491124" cy="4250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Number of circuits?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119631-908F-DADA-18EE-57CDC16A9165}"/>
              </a:ext>
            </a:extLst>
          </p:cNvPr>
          <p:cNvSpPr/>
          <p:nvPr/>
        </p:nvSpPr>
        <p:spPr>
          <a:xfrm>
            <a:off x="7053335" y="3422057"/>
            <a:ext cx="2491124" cy="425048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Classical overheads?</a:t>
            </a:r>
          </a:p>
        </p:txBody>
      </p:sp>
    </p:spTree>
    <p:extLst>
      <p:ext uri="{BB962C8B-B14F-4D97-AF65-F5344CB8AC3E}">
        <p14:creationId xmlns:p14="http://schemas.microsoft.com/office/powerpoint/2010/main" val="158189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Reducing Complexity Of Matrix-Based Error Mitigation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approach is known as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error mitigation. What are the drawbacks?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F1B31-FD3C-4446-7825-572C3B744189}"/>
              </a:ext>
            </a:extLst>
          </p:cNvPr>
          <p:cNvSpPr txBox="1"/>
          <p:nvPr/>
        </p:nvSpPr>
        <p:spPr>
          <a:xfrm>
            <a:off x="88827" y="1152975"/>
            <a:ext cx="1177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Overheads result from running an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exponentially large number of characterization circuits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using an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exponentially large inverse noise matrix  </a:t>
            </a:r>
            <a:endParaRPr lang="en-US" sz="2400" b="1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2D927-F575-5854-7BB7-188A4D1A056C}"/>
              </a:ext>
            </a:extLst>
          </p:cNvPr>
          <p:cNvSpPr/>
          <p:nvPr/>
        </p:nvSpPr>
        <p:spPr>
          <a:xfrm>
            <a:off x="320029" y="2349310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n-bit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430C6-D6B2-107B-4928-5B04A21BD4D9}"/>
              </a:ext>
            </a:extLst>
          </p:cNvPr>
          <p:cNvSpPr/>
          <p:nvPr/>
        </p:nvSpPr>
        <p:spPr>
          <a:xfrm>
            <a:off x="2172555" y="2064487"/>
            <a:ext cx="1903058" cy="15754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possible states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00335F-B7B7-93DB-5C25-95E8E7EA8823}"/>
              </a:ext>
            </a:extLst>
          </p:cNvPr>
          <p:cNvCxnSpPr>
            <a:cxnSpLocks/>
          </p:cNvCxnSpPr>
          <p:nvPr/>
        </p:nvCxnSpPr>
        <p:spPr>
          <a:xfrm flipV="1">
            <a:off x="1325869" y="2064487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2A95A-7DFE-2B11-B978-0FA74F76C3C5}"/>
              </a:ext>
            </a:extLst>
          </p:cNvPr>
          <p:cNvCxnSpPr>
            <a:cxnSpLocks/>
          </p:cNvCxnSpPr>
          <p:nvPr/>
        </p:nvCxnSpPr>
        <p:spPr>
          <a:xfrm>
            <a:off x="1325869" y="3355150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4EFF9B-FEC4-D45B-B4C0-C767A50DB40A}"/>
              </a:ext>
            </a:extLst>
          </p:cNvPr>
          <p:cNvGrpSpPr/>
          <p:nvPr/>
        </p:nvGrpSpPr>
        <p:grpSpPr>
          <a:xfrm>
            <a:off x="6922950" y="2075689"/>
            <a:ext cx="1524978" cy="1551866"/>
            <a:chOff x="336468" y="4214398"/>
            <a:chExt cx="1524978" cy="155186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5E4C65-4E04-604F-3504-98CFF26166B3}"/>
                </a:ext>
              </a:extLst>
            </p:cNvPr>
            <p:cNvCxnSpPr>
              <a:cxnSpLocks/>
              <a:stCxn id="17" idx="4"/>
              <a:endCxn id="40" idx="0"/>
            </p:cNvCxnSpPr>
            <p:nvPr/>
          </p:nvCxnSpPr>
          <p:spPr>
            <a:xfrm>
              <a:off x="882931" y="449143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603E062-3741-47AB-AF29-91EEFEFB6827}"/>
                </a:ext>
              </a:extLst>
            </p:cNvPr>
            <p:cNvCxnSpPr>
              <a:cxnSpLocks/>
              <a:stCxn id="30" idx="4"/>
              <a:endCxn id="41" idx="0"/>
            </p:cNvCxnSpPr>
            <p:nvPr/>
          </p:nvCxnSpPr>
          <p:spPr>
            <a:xfrm>
              <a:off x="1292234" y="448871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A22606-4979-D713-E21E-F61242A9D2E7}"/>
                </a:ext>
              </a:extLst>
            </p:cNvPr>
            <p:cNvCxnSpPr>
              <a:cxnSpLocks/>
              <a:stCxn id="31" idx="4"/>
              <a:endCxn id="42" idx="0"/>
            </p:cNvCxnSpPr>
            <p:nvPr/>
          </p:nvCxnSpPr>
          <p:spPr>
            <a:xfrm>
              <a:off x="1724286" y="448871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08FF65-CFA4-3A0D-3B74-2761AF5AABB4}"/>
                </a:ext>
              </a:extLst>
            </p:cNvPr>
            <p:cNvCxnSpPr>
              <a:cxnSpLocks/>
              <a:stCxn id="16" idx="4"/>
              <a:endCxn id="39" idx="0"/>
            </p:cNvCxnSpPr>
            <p:nvPr/>
          </p:nvCxnSpPr>
          <p:spPr>
            <a:xfrm>
              <a:off x="473628" y="449143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7C4B09-A847-541D-F704-71AB7D94B352}"/>
                </a:ext>
              </a:extLst>
            </p:cNvPr>
            <p:cNvCxnSpPr>
              <a:cxnSpLocks/>
              <a:stCxn id="16" idx="6"/>
              <a:endCxn id="31" idx="2"/>
            </p:cNvCxnSpPr>
            <p:nvPr/>
          </p:nvCxnSpPr>
          <p:spPr>
            <a:xfrm flipV="1">
              <a:off x="610788" y="4351558"/>
              <a:ext cx="976338" cy="272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221E49-D603-7512-694D-3CA29EC11165}"/>
                </a:ext>
              </a:extLst>
            </p:cNvPr>
            <p:cNvSpPr/>
            <p:nvPr/>
          </p:nvSpPr>
          <p:spPr>
            <a:xfrm>
              <a:off x="336468" y="421711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04A100-4359-A1FF-F096-2F2FACDD9EF2}"/>
                </a:ext>
              </a:extLst>
            </p:cNvPr>
            <p:cNvSpPr/>
            <p:nvPr/>
          </p:nvSpPr>
          <p:spPr>
            <a:xfrm>
              <a:off x="745771" y="421711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2FB25C-7AEA-2EBF-F415-185B52771D4A}"/>
                </a:ext>
              </a:extLst>
            </p:cNvPr>
            <p:cNvSpPr/>
            <p:nvPr/>
          </p:nvSpPr>
          <p:spPr>
            <a:xfrm>
              <a:off x="1155074" y="421439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DAC2E7-2C87-4133-61F5-59D94B644CA2}"/>
                </a:ext>
              </a:extLst>
            </p:cNvPr>
            <p:cNvSpPr/>
            <p:nvPr/>
          </p:nvSpPr>
          <p:spPr>
            <a:xfrm>
              <a:off x="1587126" y="421439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9000137-2A18-5F67-3EEE-E82E656CDE4E}"/>
                </a:ext>
              </a:extLst>
            </p:cNvPr>
            <p:cNvGrpSpPr/>
            <p:nvPr/>
          </p:nvGrpSpPr>
          <p:grpSpPr>
            <a:xfrm>
              <a:off x="336468" y="4657956"/>
              <a:ext cx="1524978" cy="277040"/>
              <a:chOff x="6311525" y="4742885"/>
              <a:chExt cx="1524978" cy="27704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0BFF078-5D10-B082-1128-9C6E599369F0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 flipV="1">
                <a:off x="6585845" y="4880045"/>
                <a:ext cx="976338" cy="272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F2BF0BC-45A8-3932-BBDA-B6A77F69DAF6}"/>
                  </a:ext>
                </a:extLst>
              </p:cNvPr>
              <p:cNvSpPr/>
              <p:nvPr/>
            </p:nvSpPr>
            <p:spPr>
              <a:xfrm>
                <a:off x="6311525" y="474560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802D60D-6307-8BA0-87A5-6936A0FD9FF0}"/>
                  </a:ext>
                </a:extLst>
              </p:cNvPr>
              <p:cNvSpPr/>
              <p:nvPr/>
            </p:nvSpPr>
            <p:spPr>
              <a:xfrm>
                <a:off x="6720828" y="474560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DC6074-80F7-1E21-5596-24A16DC31A92}"/>
                  </a:ext>
                </a:extLst>
              </p:cNvPr>
              <p:cNvSpPr/>
              <p:nvPr/>
            </p:nvSpPr>
            <p:spPr>
              <a:xfrm>
                <a:off x="7130131" y="474288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41520E6-5477-4D0B-A14A-43040FF63DC6}"/>
                  </a:ext>
                </a:extLst>
              </p:cNvPr>
              <p:cNvSpPr/>
              <p:nvPr/>
            </p:nvSpPr>
            <p:spPr>
              <a:xfrm>
                <a:off x="7562183" y="474288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62F384-04B7-66CE-06DE-8A477B5718BD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V="1">
              <a:off x="610788" y="5626384"/>
              <a:ext cx="976338" cy="272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EB28AB-941D-4B9A-138C-F7ACA9F7C84F}"/>
                </a:ext>
              </a:extLst>
            </p:cNvPr>
            <p:cNvSpPr/>
            <p:nvPr/>
          </p:nvSpPr>
          <p:spPr>
            <a:xfrm>
              <a:off x="336468" y="549194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CB32D5-1FA5-7164-094A-9CEBC8F5B521}"/>
                </a:ext>
              </a:extLst>
            </p:cNvPr>
            <p:cNvSpPr/>
            <p:nvPr/>
          </p:nvSpPr>
          <p:spPr>
            <a:xfrm>
              <a:off x="745771" y="549194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5A5430-F471-DD09-83A9-8E37A3782FB5}"/>
                </a:ext>
              </a:extLst>
            </p:cNvPr>
            <p:cNvSpPr/>
            <p:nvPr/>
          </p:nvSpPr>
          <p:spPr>
            <a:xfrm>
              <a:off x="1155074" y="548922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31836F-1D96-5A30-1215-B5341077208E}"/>
                </a:ext>
              </a:extLst>
            </p:cNvPr>
            <p:cNvSpPr/>
            <p:nvPr/>
          </p:nvSpPr>
          <p:spPr>
            <a:xfrm>
              <a:off x="1587126" y="548922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ular Callout 10">
              <a:extLst>
                <a:ext uri="{FF2B5EF4-FFF2-40B4-BE49-F238E27FC236}">
                  <a16:creationId xmlns:a16="http://schemas.microsoft.com/office/drawing/2014/main" id="{E5E4BC77-3F9C-FD08-C5F4-B194BCE0138B}"/>
                </a:ext>
              </a:extLst>
            </p:cNvPr>
            <p:cNvSpPr/>
            <p:nvPr/>
          </p:nvSpPr>
          <p:spPr>
            <a:xfrm>
              <a:off x="692512" y="4746658"/>
              <a:ext cx="812890" cy="731520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Rounded Rectangular Callout 10">
            <a:extLst>
              <a:ext uri="{FF2B5EF4-FFF2-40B4-BE49-F238E27FC236}">
                <a16:creationId xmlns:a16="http://schemas.microsoft.com/office/drawing/2014/main" id="{EAE7097B-A01C-1A31-F20B-1AEC458105C6}"/>
              </a:ext>
            </a:extLst>
          </p:cNvPr>
          <p:cNvSpPr/>
          <p:nvPr/>
        </p:nvSpPr>
        <p:spPr>
          <a:xfrm>
            <a:off x="5001451" y="3351550"/>
            <a:ext cx="1217835" cy="32539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 qubits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40F8726-4CCE-F8BC-3EB9-F2707EEA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15" y="2379868"/>
            <a:ext cx="943509" cy="943509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B2633A-50D6-879C-1A47-02B0D9857034}"/>
              </a:ext>
            </a:extLst>
          </p:cNvPr>
          <p:cNvCxnSpPr>
            <a:cxnSpLocks/>
          </p:cNvCxnSpPr>
          <p:nvPr/>
        </p:nvCxnSpPr>
        <p:spPr>
          <a:xfrm flipV="1">
            <a:off x="5979441" y="2203839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212C5C0-4D7A-AB40-DC5A-2DD285BB3A8B}"/>
              </a:ext>
            </a:extLst>
          </p:cNvPr>
          <p:cNvCxnSpPr>
            <a:cxnSpLocks/>
          </p:cNvCxnSpPr>
          <p:nvPr/>
        </p:nvCxnSpPr>
        <p:spPr>
          <a:xfrm>
            <a:off x="5989285" y="3210762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6F6359-3A91-6F9A-DB5D-2A8A2811D416}"/>
              </a:ext>
            </a:extLst>
          </p:cNvPr>
          <p:cNvCxnSpPr>
            <a:cxnSpLocks/>
          </p:cNvCxnSpPr>
          <p:nvPr/>
        </p:nvCxnSpPr>
        <p:spPr>
          <a:xfrm flipV="1">
            <a:off x="921818" y="3853794"/>
            <a:ext cx="10939256" cy="8846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0F3914F-945D-18EC-9D6E-E8CF8543C866}"/>
              </a:ext>
            </a:extLst>
          </p:cNvPr>
          <p:cNvSpPr/>
          <p:nvPr/>
        </p:nvSpPr>
        <p:spPr>
          <a:xfrm>
            <a:off x="320029" y="4422825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n-bit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33D9E4D-79DD-E13E-D94A-5C892E8BA6BC}"/>
              </a:ext>
            </a:extLst>
          </p:cNvPr>
          <p:cNvSpPr/>
          <p:nvPr/>
        </p:nvSpPr>
        <p:spPr>
          <a:xfrm>
            <a:off x="2172555" y="4138002"/>
            <a:ext cx="1903058" cy="15754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 x 2</a:t>
            </a:r>
            <a:r>
              <a:rPr lang="en-US" sz="2400" baseline="30000" dirty="0"/>
              <a:t>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possible states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17BC79-7983-1341-4474-6E354EC5708B}"/>
              </a:ext>
            </a:extLst>
          </p:cNvPr>
          <p:cNvCxnSpPr>
            <a:cxnSpLocks/>
          </p:cNvCxnSpPr>
          <p:nvPr/>
        </p:nvCxnSpPr>
        <p:spPr>
          <a:xfrm flipV="1">
            <a:off x="1325869" y="4138002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BCDF4C-33D7-B15A-1B15-D130F06EB03E}"/>
              </a:ext>
            </a:extLst>
          </p:cNvPr>
          <p:cNvCxnSpPr>
            <a:cxnSpLocks/>
          </p:cNvCxnSpPr>
          <p:nvPr/>
        </p:nvCxnSpPr>
        <p:spPr>
          <a:xfrm>
            <a:off x="1325869" y="5428665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A78D1C-E516-064A-7113-CA86CFC557B7}"/>
              </a:ext>
            </a:extLst>
          </p:cNvPr>
          <p:cNvGrpSpPr/>
          <p:nvPr/>
        </p:nvGrpSpPr>
        <p:grpSpPr>
          <a:xfrm>
            <a:off x="6922950" y="4149204"/>
            <a:ext cx="1524978" cy="1551866"/>
            <a:chOff x="336468" y="4214398"/>
            <a:chExt cx="1524978" cy="155186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0E0A8D-4AB6-2BAA-8A93-A011EA10ED0B}"/>
                </a:ext>
              </a:extLst>
            </p:cNvPr>
            <p:cNvCxnSpPr>
              <a:cxnSpLocks/>
              <a:stCxn id="74" idx="4"/>
              <a:endCxn id="80" idx="0"/>
            </p:cNvCxnSpPr>
            <p:nvPr/>
          </p:nvCxnSpPr>
          <p:spPr>
            <a:xfrm>
              <a:off x="882931" y="449143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A81F50B-2742-EA09-BCAE-37F3A30FD7C6}"/>
                </a:ext>
              </a:extLst>
            </p:cNvPr>
            <p:cNvCxnSpPr>
              <a:cxnSpLocks/>
              <a:stCxn id="75" idx="4"/>
              <a:endCxn id="81" idx="0"/>
            </p:cNvCxnSpPr>
            <p:nvPr/>
          </p:nvCxnSpPr>
          <p:spPr>
            <a:xfrm>
              <a:off x="1292234" y="448871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7340D5-6C07-AE8A-477D-912BB13B099E}"/>
                </a:ext>
              </a:extLst>
            </p:cNvPr>
            <p:cNvCxnSpPr>
              <a:cxnSpLocks/>
              <a:stCxn id="76" idx="4"/>
              <a:endCxn id="82" idx="0"/>
            </p:cNvCxnSpPr>
            <p:nvPr/>
          </p:nvCxnSpPr>
          <p:spPr>
            <a:xfrm>
              <a:off x="1724286" y="448871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EAE2542-1EFE-2149-8323-E4D8925EE638}"/>
                </a:ext>
              </a:extLst>
            </p:cNvPr>
            <p:cNvCxnSpPr>
              <a:cxnSpLocks/>
              <a:stCxn id="73" idx="4"/>
              <a:endCxn id="79" idx="0"/>
            </p:cNvCxnSpPr>
            <p:nvPr/>
          </p:nvCxnSpPr>
          <p:spPr>
            <a:xfrm>
              <a:off x="473628" y="4491438"/>
              <a:ext cx="0" cy="100050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274EFA-F5AE-994A-06FF-B48A198B89E0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610788" y="4351558"/>
              <a:ext cx="976338" cy="272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21D7058-5393-2746-AB8A-E5F7B19D9A5F}"/>
                </a:ext>
              </a:extLst>
            </p:cNvPr>
            <p:cNvSpPr/>
            <p:nvPr/>
          </p:nvSpPr>
          <p:spPr>
            <a:xfrm>
              <a:off x="336468" y="421711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9F822F5-3E5B-C328-2147-9BB99B5BA2E1}"/>
                </a:ext>
              </a:extLst>
            </p:cNvPr>
            <p:cNvSpPr/>
            <p:nvPr/>
          </p:nvSpPr>
          <p:spPr>
            <a:xfrm>
              <a:off x="745771" y="421711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127439-2654-6610-A757-E6694971406F}"/>
                </a:ext>
              </a:extLst>
            </p:cNvPr>
            <p:cNvSpPr/>
            <p:nvPr/>
          </p:nvSpPr>
          <p:spPr>
            <a:xfrm>
              <a:off x="1155074" y="421439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04C0418-ADA4-55A9-B21F-B9CAB79198C4}"/>
                </a:ext>
              </a:extLst>
            </p:cNvPr>
            <p:cNvSpPr/>
            <p:nvPr/>
          </p:nvSpPr>
          <p:spPr>
            <a:xfrm>
              <a:off x="1587126" y="4214398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954112-EE13-7568-E2C6-717C6996E93E}"/>
                </a:ext>
              </a:extLst>
            </p:cNvPr>
            <p:cNvGrpSpPr/>
            <p:nvPr/>
          </p:nvGrpSpPr>
          <p:grpSpPr>
            <a:xfrm>
              <a:off x="336468" y="4657956"/>
              <a:ext cx="1524978" cy="277040"/>
              <a:chOff x="6311525" y="4742885"/>
              <a:chExt cx="1524978" cy="27704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83E4FDB-7753-EB6E-40D1-E03C166BB001}"/>
                  </a:ext>
                </a:extLst>
              </p:cNvPr>
              <p:cNvCxnSpPr>
                <a:cxnSpLocks/>
                <a:stCxn id="85" idx="6"/>
                <a:endCxn id="88" idx="2"/>
              </p:cNvCxnSpPr>
              <p:nvPr/>
            </p:nvCxnSpPr>
            <p:spPr>
              <a:xfrm flipV="1">
                <a:off x="6585845" y="4880045"/>
                <a:ext cx="976338" cy="272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E9D866C-AE4F-7F86-6245-BCA5F46060C0}"/>
                  </a:ext>
                </a:extLst>
              </p:cNvPr>
              <p:cNvSpPr/>
              <p:nvPr/>
            </p:nvSpPr>
            <p:spPr>
              <a:xfrm>
                <a:off x="6311525" y="474560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B605222-50A0-AB35-2870-8BE766D4B4D8}"/>
                  </a:ext>
                </a:extLst>
              </p:cNvPr>
              <p:cNvSpPr/>
              <p:nvPr/>
            </p:nvSpPr>
            <p:spPr>
              <a:xfrm>
                <a:off x="6720828" y="474560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38B6806-E4C8-8137-BCF9-2FE1ECFE9EEA}"/>
                  </a:ext>
                </a:extLst>
              </p:cNvPr>
              <p:cNvSpPr/>
              <p:nvPr/>
            </p:nvSpPr>
            <p:spPr>
              <a:xfrm>
                <a:off x="7130131" y="474288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21A770B-83EB-65B3-ECA5-D2419FD2CFFF}"/>
                  </a:ext>
                </a:extLst>
              </p:cNvPr>
              <p:cNvSpPr/>
              <p:nvPr/>
            </p:nvSpPr>
            <p:spPr>
              <a:xfrm>
                <a:off x="7562183" y="4742885"/>
                <a:ext cx="274320" cy="27432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5CD97-D34F-54AE-8784-6FDD5846049F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610788" y="5626384"/>
              <a:ext cx="976338" cy="272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521176-8915-D586-4DE2-C5F81617038A}"/>
                </a:ext>
              </a:extLst>
            </p:cNvPr>
            <p:cNvSpPr/>
            <p:nvPr/>
          </p:nvSpPr>
          <p:spPr>
            <a:xfrm>
              <a:off x="336468" y="549194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13E37F0-531B-7EF6-AE5D-8C21348A38F8}"/>
                </a:ext>
              </a:extLst>
            </p:cNvPr>
            <p:cNvSpPr/>
            <p:nvPr/>
          </p:nvSpPr>
          <p:spPr>
            <a:xfrm>
              <a:off x="745771" y="549194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A0457F0-00D5-FBF5-CBBD-D3F5CE7986C0}"/>
                </a:ext>
              </a:extLst>
            </p:cNvPr>
            <p:cNvSpPr/>
            <p:nvPr/>
          </p:nvSpPr>
          <p:spPr>
            <a:xfrm>
              <a:off x="1155074" y="548922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DB3A6E7-5FB5-D5C3-3166-C1DAAA5564AC}"/>
                </a:ext>
              </a:extLst>
            </p:cNvPr>
            <p:cNvSpPr/>
            <p:nvPr/>
          </p:nvSpPr>
          <p:spPr>
            <a:xfrm>
              <a:off x="1587126" y="5489224"/>
              <a:ext cx="274320" cy="2743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ular Callout 10">
              <a:extLst>
                <a:ext uri="{FF2B5EF4-FFF2-40B4-BE49-F238E27FC236}">
                  <a16:creationId xmlns:a16="http://schemas.microsoft.com/office/drawing/2014/main" id="{94CD8457-6E06-AB3D-C5D9-77F58E7567F1}"/>
                </a:ext>
              </a:extLst>
            </p:cNvPr>
            <p:cNvSpPr/>
            <p:nvPr/>
          </p:nvSpPr>
          <p:spPr>
            <a:xfrm>
              <a:off x="692512" y="4746658"/>
              <a:ext cx="812890" cy="731520"/>
            </a:xfrm>
            <a:prstGeom prst="wedgeRoundRectCallout">
              <a:avLst>
                <a:gd name="adj1" fmla="val -41475"/>
                <a:gd name="adj2" fmla="val -49150"/>
                <a:gd name="adj3" fmla="val 16667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9" name="Rounded Rectangular Callout 10">
            <a:extLst>
              <a:ext uri="{FF2B5EF4-FFF2-40B4-BE49-F238E27FC236}">
                <a16:creationId xmlns:a16="http://schemas.microsoft.com/office/drawing/2014/main" id="{34B5C3EA-C260-40DA-242B-9C6727E88A9F}"/>
              </a:ext>
            </a:extLst>
          </p:cNvPr>
          <p:cNvSpPr/>
          <p:nvPr/>
        </p:nvSpPr>
        <p:spPr>
          <a:xfrm>
            <a:off x="5001451" y="5425065"/>
            <a:ext cx="1217835" cy="32539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n qubits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8E0FEA6C-63D2-7C4A-9F79-BE1CC5D7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15" y="4453383"/>
            <a:ext cx="943509" cy="943509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1A1911-8D88-98EF-C9DF-9D50C3800A44}"/>
              </a:ext>
            </a:extLst>
          </p:cNvPr>
          <p:cNvCxnSpPr>
            <a:cxnSpLocks/>
          </p:cNvCxnSpPr>
          <p:nvPr/>
        </p:nvCxnSpPr>
        <p:spPr>
          <a:xfrm flipV="1">
            <a:off x="5979441" y="4277354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738D0A-4A72-DA95-3FA2-665155FA070F}"/>
              </a:ext>
            </a:extLst>
          </p:cNvPr>
          <p:cNvCxnSpPr>
            <a:cxnSpLocks/>
          </p:cNvCxnSpPr>
          <p:nvPr/>
        </p:nvCxnSpPr>
        <p:spPr>
          <a:xfrm>
            <a:off x="5989285" y="5284277"/>
            <a:ext cx="846686" cy="28482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Frame 93">
            <a:extLst>
              <a:ext uri="{FF2B5EF4-FFF2-40B4-BE49-F238E27FC236}">
                <a16:creationId xmlns:a16="http://schemas.microsoft.com/office/drawing/2014/main" id="{18EBE635-3B16-C3AD-0607-86F8DB06B007}"/>
              </a:ext>
            </a:extLst>
          </p:cNvPr>
          <p:cNvSpPr/>
          <p:nvPr/>
        </p:nvSpPr>
        <p:spPr>
          <a:xfrm>
            <a:off x="6826127" y="1993217"/>
            <a:ext cx="1688690" cy="1738461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9CCC2A-9CB3-4FBB-CBE4-6FE4BBB19F97}"/>
              </a:ext>
            </a:extLst>
          </p:cNvPr>
          <p:cNvSpPr/>
          <p:nvPr/>
        </p:nvSpPr>
        <p:spPr>
          <a:xfrm>
            <a:off x="2171132" y="4135873"/>
            <a:ext cx="1909688" cy="314585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92260DD-076E-4CAF-FCC1-82830C7A09FD}"/>
              </a:ext>
            </a:extLst>
          </p:cNvPr>
          <p:cNvSpPr/>
          <p:nvPr/>
        </p:nvSpPr>
        <p:spPr>
          <a:xfrm>
            <a:off x="2162547" y="4470926"/>
            <a:ext cx="1909688" cy="309755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C5768D1-49A5-BFCF-5847-F820B83292FE}"/>
              </a:ext>
            </a:extLst>
          </p:cNvPr>
          <p:cNvSpPr/>
          <p:nvPr/>
        </p:nvSpPr>
        <p:spPr>
          <a:xfrm>
            <a:off x="2178874" y="4785448"/>
            <a:ext cx="1909688" cy="309755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7655E1-4028-CD17-7A5C-352885E42693}"/>
              </a:ext>
            </a:extLst>
          </p:cNvPr>
          <p:cNvSpPr/>
          <p:nvPr/>
        </p:nvSpPr>
        <p:spPr>
          <a:xfrm>
            <a:off x="2164641" y="5089479"/>
            <a:ext cx="1909688" cy="307414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7B93F9-C15E-E1B3-0E0E-E2C079CD8E1B}"/>
              </a:ext>
            </a:extLst>
          </p:cNvPr>
          <p:cNvSpPr/>
          <p:nvPr/>
        </p:nvSpPr>
        <p:spPr>
          <a:xfrm>
            <a:off x="2178874" y="5417162"/>
            <a:ext cx="1909688" cy="287863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ular Callout 10">
            <a:extLst>
              <a:ext uri="{FF2B5EF4-FFF2-40B4-BE49-F238E27FC236}">
                <a16:creationId xmlns:a16="http://schemas.microsoft.com/office/drawing/2014/main" id="{BF3318FA-925B-85B4-F07F-07A7D695DECF}"/>
              </a:ext>
            </a:extLst>
          </p:cNvPr>
          <p:cNvSpPr/>
          <p:nvPr/>
        </p:nvSpPr>
        <p:spPr>
          <a:xfrm>
            <a:off x="4067351" y="5745947"/>
            <a:ext cx="2992759" cy="32539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kern="0" dirty="0">
                <a:solidFill>
                  <a:srgbClr val="0072C6">
                    <a:lumMod val="50000"/>
                  </a:srgbClr>
                </a:solidFill>
              </a:rPr>
              <a:t>M</a:t>
            </a: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 groups of </a:t>
            </a:r>
            <a:r>
              <a:rPr lang="en-US" sz="2400" i="1" kern="0" dirty="0">
                <a:solidFill>
                  <a:srgbClr val="0072C6">
                    <a:lumMod val="50000"/>
                  </a:srgbClr>
                </a:solidFill>
              </a:rPr>
              <a:t>k</a:t>
            </a:r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 qubits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2" name="Frame 101">
            <a:extLst>
              <a:ext uri="{FF2B5EF4-FFF2-40B4-BE49-F238E27FC236}">
                <a16:creationId xmlns:a16="http://schemas.microsoft.com/office/drawing/2014/main" id="{26F68272-FC16-D863-BCED-3F4F299BA540}"/>
              </a:ext>
            </a:extLst>
          </p:cNvPr>
          <p:cNvSpPr/>
          <p:nvPr/>
        </p:nvSpPr>
        <p:spPr>
          <a:xfrm>
            <a:off x="6820607" y="4041222"/>
            <a:ext cx="842940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Frame 102">
            <a:extLst>
              <a:ext uri="{FF2B5EF4-FFF2-40B4-BE49-F238E27FC236}">
                <a16:creationId xmlns:a16="http://schemas.microsoft.com/office/drawing/2014/main" id="{7C2028F6-AD89-5830-42B4-403EB6C77F22}"/>
              </a:ext>
            </a:extLst>
          </p:cNvPr>
          <p:cNvSpPr/>
          <p:nvPr/>
        </p:nvSpPr>
        <p:spPr>
          <a:xfrm>
            <a:off x="6806685" y="4532871"/>
            <a:ext cx="855800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B53C5A10-B688-2099-94F6-C7295D3D43F9}"/>
              </a:ext>
            </a:extLst>
          </p:cNvPr>
          <p:cNvSpPr/>
          <p:nvPr/>
        </p:nvSpPr>
        <p:spPr>
          <a:xfrm>
            <a:off x="6826127" y="5317745"/>
            <a:ext cx="846686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73CC182-C8A0-6446-BA75-487555B5A70B}"/>
              </a:ext>
            </a:extLst>
          </p:cNvPr>
          <p:cNvSpPr/>
          <p:nvPr/>
        </p:nvSpPr>
        <p:spPr>
          <a:xfrm>
            <a:off x="8689898" y="1971861"/>
            <a:ext cx="3155838" cy="1036726"/>
          </a:xfrm>
          <a:prstGeom prst="roundRect">
            <a:avLst>
              <a:gd name="adj" fmla="val 10000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If n = 10, 1024 circuits, 1024 x 1024 matrix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7F7E493-A9ED-98C6-5E15-4C88678AE008}"/>
              </a:ext>
            </a:extLst>
          </p:cNvPr>
          <p:cNvSpPr/>
          <p:nvPr/>
        </p:nvSpPr>
        <p:spPr>
          <a:xfrm>
            <a:off x="8689898" y="4042222"/>
            <a:ext cx="3155837" cy="1036726"/>
          </a:xfrm>
          <a:prstGeom prst="roundRect">
            <a:avLst>
              <a:gd name="adj" fmla="val 10000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If n = 10, k = 2, </a:t>
            </a:r>
          </a:p>
          <a:p>
            <a:pPr algn="ctr"/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5 x 4 = 20 circuits, </a:t>
            </a:r>
          </a:p>
          <a:p>
            <a:pPr algn="ctr"/>
            <a:r>
              <a:rPr lang="en-US" sz="2400" kern="0" dirty="0">
                <a:solidFill>
                  <a:srgbClr val="0072C6">
                    <a:lumMod val="50000"/>
                  </a:srgbClr>
                </a:solidFill>
              </a:rPr>
              <a:t>5 of 4 x 4 matrices</a:t>
            </a: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A2859032-F1E0-4643-5B3F-F0F9568F19A4}"/>
              </a:ext>
            </a:extLst>
          </p:cNvPr>
          <p:cNvSpPr/>
          <p:nvPr/>
        </p:nvSpPr>
        <p:spPr>
          <a:xfrm>
            <a:off x="7719673" y="4036919"/>
            <a:ext cx="842940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A0DF8A00-C403-9D52-9E4F-14DB5B8E76AD}"/>
              </a:ext>
            </a:extLst>
          </p:cNvPr>
          <p:cNvSpPr/>
          <p:nvPr/>
        </p:nvSpPr>
        <p:spPr>
          <a:xfrm>
            <a:off x="7715744" y="4528949"/>
            <a:ext cx="855800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F04E0930-D87C-5019-CEBC-FFA62F8C9EF1}"/>
              </a:ext>
            </a:extLst>
          </p:cNvPr>
          <p:cNvSpPr/>
          <p:nvPr/>
        </p:nvSpPr>
        <p:spPr>
          <a:xfrm>
            <a:off x="7704168" y="5312042"/>
            <a:ext cx="855800" cy="449156"/>
          </a:xfrm>
          <a:prstGeom prst="frame">
            <a:avLst>
              <a:gd name="adj1" fmla="val 32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D5C1541-7367-DEBB-16D5-AF8DEDDFFEF4}"/>
              </a:ext>
            </a:extLst>
          </p:cNvPr>
          <p:cNvSpPr/>
          <p:nvPr/>
        </p:nvSpPr>
        <p:spPr>
          <a:xfrm>
            <a:off x="8666811" y="3052924"/>
            <a:ext cx="3155837" cy="678754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Complete or Global Correlation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881BA3F-1A52-EEB8-401D-F556A87BDB31}"/>
              </a:ext>
            </a:extLst>
          </p:cNvPr>
          <p:cNvSpPr/>
          <p:nvPr/>
        </p:nvSpPr>
        <p:spPr>
          <a:xfrm>
            <a:off x="8689897" y="5134214"/>
            <a:ext cx="3155837" cy="678754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Localized Correlation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164222C-3E15-7833-F33B-E0FE8205DA1F}"/>
              </a:ext>
            </a:extLst>
          </p:cNvPr>
          <p:cNvCxnSpPr>
            <a:stCxn id="16" idx="5"/>
            <a:endCxn id="42" idx="1"/>
          </p:cNvCxnSpPr>
          <p:nvPr/>
        </p:nvCxnSpPr>
        <p:spPr>
          <a:xfrm>
            <a:off x="7157097" y="2312556"/>
            <a:ext cx="1056684" cy="1078132"/>
          </a:xfrm>
          <a:prstGeom prst="straightConnector1">
            <a:avLst/>
          </a:prstGeom>
          <a:ln w="3492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F3DFE7-585D-649D-F8F8-2E369F8C3D48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7126436" y="4384031"/>
            <a:ext cx="1087345" cy="1080172"/>
          </a:xfrm>
          <a:prstGeom prst="straightConnector1">
            <a:avLst/>
          </a:prstGeom>
          <a:ln w="3492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7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58" grpId="0"/>
      <p:bldP spid="63" grpId="0" animBg="1"/>
      <p:bldP spid="64" grpId="0" animBg="1"/>
      <p:bldP spid="89" grpId="0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Recap: Quantum Measurements Are Erroneous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measurement (or readout) errors are desirable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0ACBA-71A0-1459-144A-C34E830BBE80}"/>
              </a:ext>
            </a:extLst>
          </p:cNvPr>
          <p:cNvGrpSpPr/>
          <p:nvPr/>
        </p:nvGrpSpPr>
        <p:grpSpPr>
          <a:xfrm>
            <a:off x="10202810" y="1032748"/>
            <a:ext cx="1907127" cy="2097340"/>
            <a:chOff x="909999" y="2915256"/>
            <a:chExt cx="1907127" cy="2097340"/>
          </a:xfrm>
        </p:grpSpPr>
        <p:pic>
          <p:nvPicPr>
            <p:cNvPr id="14" name="Picture 10" descr="Image result for bloch sphere QUTiP">
              <a:extLst>
                <a:ext uri="{FF2B5EF4-FFF2-40B4-BE49-F238E27FC236}">
                  <a16:creationId xmlns:a16="http://schemas.microsoft.com/office/drawing/2014/main" id="{E641A619-0D89-C6AE-1714-291698C66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74F16C-15EF-2671-3B74-3AC6E9F4AFBD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77E7D8B-0DB6-24DE-AA86-2E1F935E7C11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3D4331-3BE6-088A-484B-63BFC7E24071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FEEF57-A34B-789E-0BAA-523445C677A7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6F7F3-ECEB-4EF9-124E-DB9936E80A39}"/>
              </a:ext>
            </a:extLst>
          </p:cNvPr>
          <p:cNvGrpSpPr/>
          <p:nvPr/>
        </p:nvGrpSpPr>
        <p:grpSpPr>
          <a:xfrm>
            <a:off x="10202810" y="3578489"/>
            <a:ext cx="1907127" cy="2097340"/>
            <a:chOff x="909999" y="2915256"/>
            <a:chExt cx="1907127" cy="2097340"/>
          </a:xfrm>
        </p:grpSpPr>
        <p:pic>
          <p:nvPicPr>
            <p:cNvPr id="20" name="Picture 10" descr="Image result for bloch sphere QUTiP">
              <a:extLst>
                <a:ext uri="{FF2B5EF4-FFF2-40B4-BE49-F238E27FC236}">
                  <a16:creationId xmlns:a16="http://schemas.microsoft.com/office/drawing/2014/main" id="{8D352B76-C4E0-D24D-B413-8F61DDCFD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" y="3105469"/>
              <a:ext cx="1907127" cy="19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768F48-29D5-E907-45B0-891567BB6FF8}"/>
                </a:ext>
              </a:extLst>
            </p:cNvPr>
            <p:cNvSpPr txBox="1"/>
            <p:nvPr/>
          </p:nvSpPr>
          <p:spPr>
            <a:xfrm>
              <a:off x="1733364" y="2915256"/>
              <a:ext cx="394072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9A5C260-EAEF-57CC-A3E6-2EE3F54536DF}"/>
                </a:ext>
              </a:extLst>
            </p:cNvPr>
            <p:cNvGrpSpPr/>
            <p:nvPr/>
          </p:nvGrpSpPr>
          <p:grpSpPr>
            <a:xfrm>
              <a:off x="1814214" y="4660137"/>
              <a:ext cx="179849" cy="338554"/>
              <a:chOff x="1814214" y="4660137"/>
              <a:chExt cx="179849" cy="3385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C9BDC7-E454-BB6D-C64E-913BC0FE31F1}"/>
                  </a:ext>
                </a:extLst>
              </p:cNvPr>
              <p:cNvSpPr/>
              <p:nvPr/>
            </p:nvSpPr>
            <p:spPr>
              <a:xfrm>
                <a:off x="1846769" y="4716730"/>
                <a:ext cx="83631" cy="82766"/>
              </a:xfrm>
              <a:prstGeom prst="rect">
                <a:avLst/>
              </a:prstGeom>
              <a:solidFill>
                <a:srgbClr val="E8DE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869E19-C6FC-F419-9AAC-98421093D9BE}"/>
                  </a:ext>
                </a:extLst>
              </p:cNvPr>
              <p:cNvSpPr txBox="1"/>
              <p:nvPr/>
            </p:nvSpPr>
            <p:spPr>
              <a:xfrm>
                <a:off x="1814214" y="4660137"/>
                <a:ext cx="17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257C57-8D19-7004-7B08-EE7E52114D0E}"/>
              </a:ext>
            </a:extLst>
          </p:cNvPr>
          <p:cNvGrpSpPr/>
          <p:nvPr/>
        </p:nvGrpSpPr>
        <p:grpSpPr>
          <a:xfrm>
            <a:off x="7692397" y="3261519"/>
            <a:ext cx="2899630" cy="468837"/>
            <a:chOff x="9281630" y="4751100"/>
            <a:chExt cx="2181147" cy="29105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859D99C-C54F-1C07-9E82-32848C117E2D}"/>
                </a:ext>
              </a:extLst>
            </p:cNvPr>
            <p:cNvCxnSpPr>
              <a:cxnSpLocks/>
            </p:cNvCxnSpPr>
            <p:nvPr/>
          </p:nvCxnSpPr>
          <p:spPr>
            <a:xfrm>
              <a:off x="9281630" y="5035181"/>
              <a:ext cx="27405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0E6C3F-9310-7F99-AD4B-A67CE44E3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6484" y="4751100"/>
              <a:ext cx="486293" cy="29105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49C6BA-AEB8-FA26-93C8-19535837B97A}"/>
              </a:ext>
            </a:extLst>
          </p:cNvPr>
          <p:cNvGrpSpPr/>
          <p:nvPr/>
        </p:nvGrpSpPr>
        <p:grpSpPr>
          <a:xfrm>
            <a:off x="8505022" y="2627318"/>
            <a:ext cx="1176866" cy="634206"/>
            <a:chOff x="10012369" y="1840832"/>
            <a:chExt cx="1176866" cy="634206"/>
          </a:xfrm>
        </p:grpSpPr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26ED9DEE-7543-DFF8-C1B8-0F8084A146DA}"/>
                </a:ext>
              </a:extLst>
            </p:cNvPr>
            <p:cNvSpPr/>
            <p:nvPr/>
          </p:nvSpPr>
          <p:spPr>
            <a:xfrm>
              <a:off x="10012369" y="1840832"/>
              <a:ext cx="645459" cy="634206"/>
            </a:xfrm>
            <a:prstGeom prst="lightningBolt">
              <a:avLst/>
            </a:prstGeom>
            <a:solidFill>
              <a:srgbClr val="C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62CD44-92FB-5196-0089-C179E29C50F4}"/>
                </a:ext>
              </a:extLst>
            </p:cNvPr>
            <p:cNvSpPr txBox="1"/>
            <p:nvPr/>
          </p:nvSpPr>
          <p:spPr>
            <a:xfrm>
              <a:off x="10440312" y="186833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Error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573764-89D9-384E-FA8E-7D92B1494CE3}"/>
              </a:ext>
            </a:extLst>
          </p:cNvPr>
          <p:cNvGrpSpPr/>
          <p:nvPr/>
        </p:nvGrpSpPr>
        <p:grpSpPr>
          <a:xfrm>
            <a:off x="5881094" y="2549312"/>
            <a:ext cx="1907127" cy="2123381"/>
            <a:chOff x="1670885" y="2287208"/>
            <a:chExt cx="1907127" cy="21233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4092F0-6474-AEDB-4BA1-3F44EDAD72F1}"/>
                </a:ext>
              </a:extLst>
            </p:cNvPr>
            <p:cNvGrpSpPr/>
            <p:nvPr/>
          </p:nvGrpSpPr>
          <p:grpSpPr>
            <a:xfrm>
              <a:off x="1670885" y="2287208"/>
              <a:ext cx="1907127" cy="2123381"/>
              <a:chOff x="1106551" y="2915256"/>
              <a:chExt cx="1907127" cy="2123381"/>
            </a:xfrm>
          </p:grpSpPr>
          <p:pic>
            <p:nvPicPr>
              <p:cNvPr id="34" name="Picture 10" descr="Image result for bloch sphere QUTiP">
                <a:extLst>
                  <a:ext uri="{FF2B5EF4-FFF2-40B4-BE49-F238E27FC236}">
                    <a16:creationId xmlns:a16="http://schemas.microsoft.com/office/drawing/2014/main" id="{FAC166FD-F8B1-8446-D0D3-CBA467264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6551" y="3131510"/>
                <a:ext cx="1907127" cy="1907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D24DFF-D461-C471-579B-A43E626805F1}"/>
                  </a:ext>
                </a:extLst>
              </p:cNvPr>
              <p:cNvSpPr txBox="1"/>
              <p:nvPr/>
            </p:nvSpPr>
            <p:spPr>
              <a:xfrm>
                <a:off x="1733364" y="2915256"/>
                <a:ext cx="39407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BB5B698-539C-6668-E435-F4F80671FDBA}"/>
                  </a:ext>
                </a:extLst>
              </p:cNvPr>
              <p:cNvGrpSpPr/>
              <p:nvPr/>
            </p:nvGrpSpPr>
            <p:grpSpPr>
              <a:xfrm>
                <a:off x="1814214" y="4660137"/>
                <a:ext cx="179849" cy="338554"/>
                <a:chOff x="1814214" y="4660137"/>
                <a:chExt cx="179849" cy="33855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1F5226E-2428-40A6-7A04-ABCC4798FE78}"/>
                    </a:ext>
                  </a:extLst>
                </p:cNvPr>
                <p:cNvSpPr/>
                <p:nvPr/>
              </p:nvSpPr>
              <p:spPr>
                <a:xfrm>
                  <a:off x="1846769" y="4716730"/>
                  <a:ext cx="83631" cy="82766"/>
                </a:xfrm>
                <a:prstGeom prst="rect">
                  <a:avLst/>
                </a:prstGeom>
                <a:solidFill>
                  <a:srgbClr val="E8DEDE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92FDB8A-39AC-42CB-E53E-4913D4E0230C}"/>
                    </a:ext>
                  </a:extLst>
                </p:cNvPr>
                <p:cNvSpPr txBox="1"/>
                <p:nvPr/>
              </p:nvSpPr>
              <p:spPr>
                <a:xfrm>
                  <a:off x="1814214" y="4660137"/>
                  <a:ext cx="17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555521-C332-F20B-35C9-6306DEB8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264" y="3430984"/>
              <a:ext cx="365760" cy="31553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oval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65E84B-71C1-095A-E39B-8C0CBFB7EBF4}"/>
              </a:ext>
            </a:extLst>
          </p:cNvPr>
          <p:cNvCxnSpPr>
            <a:cxnSpLocks/>
          </p:cNvCxnSpPr>
          <p:nvPr/>
        </p:nvCxnSpPr>
        <p:spPr>
          <a:xfrm>
            <a:off x="11177425" y="4004414"/>
            <a:ext cx="3970" cy="69687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A981F4-CAAC-3204-C180-85B33BDAD9EE}"/>
              </a:ext>
            </a:extLst>
          </p:cNvPr>
          <p:cNvSpPr/>
          <p:nvPr/>
        </p:nvSpPr>
        <p:spPr>
          <a:xfrm>
            <a:off x="8043777" y="3294952"/>
            <a:ext cx="1907127" cy="873595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Measurement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033129-D404-7F51-C5CF-5885F98BF2C4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184800" y="2150056"/>
            <a:ext cx="12150" cy="62757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2EC3842-7D3B-6904-387D-964B89F35E4F}"/>
              </a:ext>
            </a:extLst>
          </p:cNvPr>
          <p:cNvSpPr txBox="1"/>
          <p:nvPr/>
        </p:nvSpPr>
        <p:spPr>
          <a:xfrm>
            <a:off x="10827170" y="3050035"/>
            <a:ext cx="715260" cy="461665"/>
          </a:xfrm>
          <a:prstGeom prst="rect">
            <a:avLst/>
          </a:prstGeom>
          <a:solidFill>
            <a:srgbClr val="10421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9E643-9E52-F8EA-53B2-590F502862AF}"/>
              </a:ext>
            </a:extLst>
          </p:cNvPr>
          <p:cNvSpPr txBox="1"/>
          <p:nvPr/>
        </p:nvSpPr>
        <p:spPr>
          <a:xfrm>
            <a:off x="10819795" y="5617570"/>
            <a:ext cx="715260" cy="461665"/>
          </a:xfrm>
          <a:prstGeom prst="rect">
            <a:avLst/>
          </a:prstGeom>
          <a:solidFill>
            <a:srgbClr val="10421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7B2BAD-8CA1-BC1A-D440-B6CC388345BA}"/>
              </a:ext>
            </a:extLst>
          </p:cNvPr>
          <p:cNvSpPr txBox="1"/>
          <p:nvPr/>
        </p:nvSpPr>
        <p:spPr>
          <a:xfrm>
            <a:off x="10839319" y="3039729"/>
            <a:ext cx="715260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E5474A-9042-E12E-84A8-03A5958A87FA}"/>
              </a:ext>
            </a:extLst>
          </p:cNvPr>
          <p:cNvSpPr txBox="1"/>
          <p:nvPr/>
        </p:nvSpPr>
        <p:spPr>
          <a:xfrm>
            <a:off x="10828530" y="5615177"/>
            <a:ext cx="715260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0%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61E175-F4BD-4BDD-CC90-D19ACF19E13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950904" y="3731750"/>
            <a:ext cx="589207" cy="45263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F4DCB95-DF90-E1E0-03D6-4B342F189B3E}"/>
              </a:ext>
            </a:extLst>
          </p:cNvPr>
          <p:cNvSpPr txBox="1"/>
          <p:nvPr/>
        </p:nvSpPr>
        <p:spPr>
          <a:xfrm>
            <a:off x="88827" y="1152975"/>
            <a:ext cx="6007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Quantum measurements produce incorrect ‘classical’ outcomes</a:t>
            </a:r>
            <a:endParaRPr lang="en-US" sz="2400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3180FE-9E8B-F597-DFFA-712ABB2A144C}"/>
                  </a:ext>
                </a:extLst>
              </p:cNvPr>
              <p:cNvSpPr txBox="1"/>
              <p:nvPr/>
            </p:nvSpPr>
            <p:spPr>
              <a:xfrm>
                <a:off x="82062" y="4720072"/>
                <a:ext cx="6007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is more to errors than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3180FE-9E8B-F597-DFFA-712ABB2A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" y="4720072"/>
                <a:ext cx="6007173" cy="461665"/>
              </a:xfrm>
              <a:prstGeom prst="rect">
                <a:avLst/>
              </a:prstGeom>
              <a:blipFill>
                <a:blip r:embed="rId4"/>
                <a:stretch>
                  <a:fillRect l="-126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A8F137A-FA3E-33DB-FE72-6B4D237C4308}"/>
              </a:ext>
            </a:extLst>
          </p:cNvPr>
          <p:cNvSpPr txBox="1"/>
          <p:nvPr/>
        </p:nvSpPr>
        <p:spPr>
          <a:xfrm>
            <a:off x="89565" y="3030686"/>
            <a:ext cx="60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Error-rates typically in the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of 1-4 %</a:t>
            </a:r>
          </a:p>
        </p:txBody>
      </p:sp>
    </p:spTree>
    <p:extLst>
      <p:ext uri="{BB962C8B-B14F-4D97-AF65-F5344CB8AC3E}">
        <p14:creationId xmlns:p14="http://schemas.microsoft.com/office/powerpoint/2010/main" val="180314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  <p:bldP spid="45" grpId="0" animBg="1"/>
      <p:bldP spid="48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E5700"/>
                </a:solidFill>
              </a:rPr>
              <a:t>Selective Global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Characterization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approach captures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correlated measurement errors while reducing complexity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AFF6E-A76A-6B9C-9FBD-11E0A8F03FEF}"/>
              </a:ext>
            </a:extLst>
          </p:cNvPr>
          <p:cNvSpPr txBox="1"/>
          <p:nvPr/>
        </p:nvSpPr>
        <p:spPr>
          <a:xfrm>
            <a:off x="88827" y="115297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Tensore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error mitigation trades-off </a:t>
            </a:r>
            <a:r>
              <a:rPr lang="en-US" sz="2400" i="1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 (does not capture correlation in measurement errors between qubit groups)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reduced complexity</a:t>
            </a:r>
            <a:endParaRPr lang="en-US" sz="2400" b="1" dirty="0">
              <a:solidFill>
                <a:srgbClr val="10421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6B9D67-214C-985F-26B1-2A0E862E5902}"/>
              </a:ext>
            </a:extLst>
          </p:cNvPr>
          <p:cNvSpPr/>
          <p:nvPr/>
        </p:nvSpPr>
        <p:spPr>
          <a:xfrm>
            <a:off x="1002880" y="2158509"/>
            <a:ext cx="1005840" cy="10058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n-bit</a:t>
            </a:r>
          </a:p>
          <a:p>
            <a:pPr algn="ctr"/>
            <a:r>
              <a:rPr lang="en-US" dirty="0"/>
              <a:t>Program</a:t>
            </a:r>
          </a:p>
        </p:txBody>
      </p:sp>
      <p:pic>
        <p:nvPicPr>
          <p:cNvPr id="5" name="Graphic 4" descr="Bar chart outline">
            <a:extLst>
              <a:ext uri="{FF2B5EF4-FFF2-40B4-BE49-F238E27FC236}">
                <a16:creationId xmlns:a16="http://schemas.microsoft.com/office/drawing/2014/main" id="{A16B04E8-7C8A-B4C9-93CA-16635185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25" y="2158509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31DED-E695-B4A0-F1BB-E468135CE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651" y="2200567"/>
            <a:ext cx="943509" cy="9435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9A20C3-29E6-BEF0-F11B-113CF1DA5936}"/>
              </a:ext>
            </a:extLst>
          </p:cNvPr>
          <p:cNvSpPr/>
          <p:nvPr/>
        </p:nvSpPr>
        <p:spPr>
          <a:xfrm>
            <a:off x="7495531" y="2158509"/>
            <a:ext cx="1005840" cy="10058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Post-process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3AF282-6B94-CEA1-24C4-DF977CB694E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008720" y="2661429"/>
            <a:ext cx="1199931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1F704C-2AD1-C75A-6044-34DE646F31C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4152160" y="2661429"/>
            <a:ext cx="1168765" cy="10893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B0C7A-D684-F817-D991-400C1AFF88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26765" y="2661429"/>
            <a:ext cx="1168766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istogram - Free business icons">
            <a:extLst>
              <a:ext uri="{FF2B5EF4-FFF2-40B4-BE49-F238E27FC236}">
                <a16:creationId xmlns:a16="http://schemas.microsoft.com/office/drawing/2014/main" id="{BD09B88B-A6CC-9D81-19C2-7AA6DCA1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031" y="2165635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C95D3-016A-2AE0-DE98-9C53D689D72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8501371" y="2661429"/>
            <a:ext cx="1471660" cy="7126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0">
            <a:extLst>
              <a:ext uri="{FF2B5EF4-FFF2-40B4-BE49-F238E27FC236}">
                <a16:creationId xmlns:a16="http://schemas.microsoft.com/office/drawing/2014/main" id="{51332BE9-935F-757D-B0A5-D5B523A2811D}"/>
              </a:ext>
            </a:extLst>
          </p:cNvPr>
          <p:cNvSpPr/>
          <p:nvPr/>
        </p:nvSpPr>
        <p:spPr>
          <a:xfrm>
            <a:off x="2727836" y="3221511"/>
            <a:ext cx="1905138" cy="73151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Program</a:t>
            </a:r>
          </a:p>
        </p:txBody>
      </p:sp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C3B4303E-1BD2-DBFB-C97C-C1B51F18C610}"/>
              </a:ext>
            </a:extLst>
          </p:cNvPr>
          <p:cNvSpPr/>
          <p:nvPr/>
        </p:nvSpPr>
        <p:spPr>
          <a:xfrm>
            <a:off x="4973359" y="3221510"/>
            <a:ext cx="1905138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Noisy distribution</a:t>
            </a:r>
          </a:p>
        </p:txBody>
      </p:sp>
      <p:sp>
        <p:nvSpPr>
          <p:cNvPr id="17" name="Rounded Rectangular Callout 10">
            <a:extLst>
              <a:ext uri="{FF2B5EF4-FFF2-40B4-BE49-F238E27FC236}">
                <a16:creationId xmlns:a16="http://schemas.microsoft.com/office/drawing/2014/main" id="{EC02543E-8A9F-1747-2717-B5E8270FEC3C}"/>
              </a:ext>
            </a:extLst>
          </p:cNvPr>
          <p:cNvSpPr/>
          <p:nvPr/>
        </p:nvSpPr>
        <p:spPr>
          <a:xfrm>
            <a:off x="8923551" y="3221510"/>
            <a:ext cx="3104799" cy="73151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latin typeface="Calibri"/>
              </a:rPr>
              <a:t>Measurement error-mitigated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distribution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E0FCA7-7CE3-F5EA-959A-A1F184478D33}"/>
              </a:ext>
            </a:extLst>
          </p:cNvPr>
          <p:cNvCxnSpPr/>
          <p:nvPr/>
        </p:nvCxnSpPr>
        <p:spPr>
          <a:xfrm flipV="1">
            <a:off x="2218081" y="4309333"/>
            <a:ext cx="7754950" cy="26168"/>
          </a:xfrm>
          <a:prstGeom prst="line">
            <a:avLst/>
          </a:prstGeom>
          <a:ln>
            <a:solidFill>
              <a:srgbClr val="10421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EA737B6-A36A-8335-BF6F-B93FBC919626}"/>
              </a:ext>
            </a:extLst>
          </p:cNvPr>
          <p:cNvSpPr/>
          <p:nvPr/>
        </p:nvSpPr>
        <p:spPr>
          <a:xfrm>
            <a:off x="5255623" y="4432420"/>
            <a:ext cx="1005840" cy="1005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Noise Matrix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F99B8A-B46F-FF03-B82D-3DEA21CEF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651" y="4463585"/>
            <a:ext cx="943509" cy="943509"/>
          </a:xfrm>
          <a:prstGeom prst="rect">
            <a:avLst/>
          </a:prstGeom>
        </p:spPr>
      </p:pic>
      <p:sp>
        <p:nvSpPr>
          <p:cNvPr id="21" name="Rounded Rectangular Callout 10">
            <a:extLst>
              <a:ext uri="{FF2B5EF4-FFF2-40B4-BE49-F238E27FC236}">
                <a16:creationId xmlns:a16="http://schemas.microsoft.com/office/drawing/2014/main" id="{3294C82E-D71E-60D3-2B9C-A44199281007}"/>
              </a:ext>
            </a:extLst>
          </p:cNvPr>
          <p:cNvSpPr/>
          <p:nvPr/>
        </p:nvSpPr>
        <p:spPr>
          <a:xfrm>
            <a:off x="2727836" y="5495421"/>
            <a:ext cx="1905138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Characterize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17BB0E-6931-AB71-B4E6-9018CDA1EB1C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4152160" y="4935340"/>
            <a:ext cx="1103463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4EB869-7B7B-C99A-8162-8F2F4BBA57D0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6261463" y="4935340"/>
            <a:ext cx="1234068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102141C-107A-D7F7-8DDB-6F8E08886CEB}"/>
              </a:ext>
            </a:extLst>
          </p:cNvPr>
          <p:cNvSpPr/>
          <p:nvPr/>
        </p:nvSpPr>
        <p:spPr>
          <a:xfrm>
            <a:off x="7495531" y="4432420"/>
            <a:ext cx="1005840" cy="10058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Inverse Noise Matrix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D6E996-7699-37CB-5583-5ABA73C1069F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7998451" y="3164349"/>
            <a:ext cx="0" cy="126807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9AB7540-C6BA-73E9-0A09-43231AF04487}"/>
              </a:ext>
            </a:extLst>
          </p:cNvPr>
          <p:cNvCxnSpPr>
            <a:stCxn id="16" idx="2"/>
            <a:endCxn id="21" idx="1"/>
          </p:cNvCxnSpPr>
          <p:nvPr/>
        </p:nvCxnSpPr>
        <p:spPr>
          <a:xfrm rot="5400000">
            <a:off x="3433690" y="3247174"/>
            <a:ext cx="1786385" cy="3198092"/>
          </a:xfrm>
          <a:prstGeom prst="bentConnector4">
            <a:avLst>
              <a:gd name="adj1" fmla="val 10996"/>
              <a:gd name="adj2" fmla="val 122669"/>
            </a:avLst>
          </a:prstGeom>
          <a:ln w="444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C18A87-99FF-0B74-F21D-54D46C6D0E73}"/>
              </a:ext>
            </a:extLst>
          </p:cNvPr>
          <p:cNvSpPr/>
          <p:nvPr/>
        </p:nvSpPr>
        <p:spPr>
          <a:xfrm>
            <a:off x="149909" y="4401822"/>
            <a:ext cx="2711232" cy="104435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Characterize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1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the basis states observed in noisy distribution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 Of Selective Global Characterization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6" y="612648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lang="en-US" sz="2400" kern="0" dirty="0">
                <a:solidFill>
                  <a:prstClr val="white"/>
                </a:solidFill>
                <a:latin typeface="Calibri"/>
              </a:rPr>
              <a:t>e drawbacks of this technique?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30E36-F984-7059-EFAB-74628F43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" y="1452881"/>
            <a:ext cx="5255635" cy="274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7333A-0711-3828-6FE5-5B929760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568" y="1185464"/>
            <a:ext cx="3289300" cy="3251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B624BB2-DD47-ADCD-3D59-A4225AA90736}"/>
              </a:ext>
            </a:extLst>
          </p:cNvPr>
          <p:cNvGrpSpPr/>
          <p:nvPr/>
        </p:nvGrpSpPr>
        <p:grpSpPr>
          <a:xfrm>
            <a:off x="9164740" y="1197427"/>
            <a:ext cx="2785571" cy="3161317"/>
            <a:chOff x="9164740" y="1197427"/>
            <a:chExt cx="2785571" cy="31613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83D34-7BBD-1024-74CD-6A8EFD822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6352" y="1428956"/>
              <a:ext cx="2713959" cy="276421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A32E6-3388-78F0-5C46-7EEDC22DF002}"/>
                </a:ext>
              </a:extLst>
            </p:cNvPr>
            <p:cNvSpPr/>
            <p:nvPr/>
          </p:nvSpPr>
          <p:spPr>
            <a:xfrm>
              <a:off x="9902766" y="1197427"/>
              <a:ext cx="1798291" cy="3925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1456CC-BE32-21DB-2E33-45BAA208D2F8}"/>
                </a:ext>
              </a:extLst>
            </p:cNvPr>
            <p:cNvSpPr/>
            <p:nvPr/>
          </p:nvSpPr>
          <p:spPr>
            <a:xfrm>
              <a:off x="9164740" y="1346148"/>
              <a:ext cx="738026" cy="72561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CC2CCB-F419-4007-675A-043A5F9B4BCB}"/>
                </a:ext>
              </a:extLst>
            </p:cNvPr>
            <p:cNvSpPr/>
            <p:nvPr/>
          </p:nvSpPr>
          <p:spPr>
            <a:xfrm>
              <a:off x="9533753" y="4066905"/>
              <a:ext cx="607458" cy="2918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BBDD4-4E71-A78E-641A-C249891F7C39}"/>
              </a:ext>
            </a:extLst>
          </p:cNvPr>
          <p:cNvGrpSpPr/>
          <p:nvPr/>
        </p:nvGrpSpPr>
        <p:grpSpPr>
          <a:xfrm>
            <a:off x="660304" y="1452880"/>
            <a:ext cx="4566969" cy="2259456"/>
            <a:chOff x="660304" y="1452880"/>
            <a:chExt cx="4566969" cy="22594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B3DA5-42AF-B0EF-617E-AEA3B935C3F1}"/>
                </a:ext>
              </a:extLst>
            </p:cNvPr>
            <p:cNvSpPr/>
            <p:nvPr/>
          </p:nvSpPr>
          <p:spPr>
            <a:xfrm>
              <a:off x="1028732" y="2987604"/>
              <a:ext cx="159987" cy="7213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73C7F6-3D5D-AE68-0A3E-985040324F7E}"/>
                </a:ext>
              </a:extLst>
            </p:cNvPr>
            <p:cNvSpPr/>
            <p:nvPr/>
          </p:nvSpPr>
          <p:spPr>
            <a:xfrm>
              <a:off x="660304" y="1452880"/>
              <a:ext cx="159987" cy="225610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A89684-A8DF-D621-EB7D-72571AC2D415}"/>
                </a:ext>
              </a:extLst>
            </p:cNvPr>
            <p:cNvSpPr/>
            <p:nvPr/>
          </p:nvSpPr>
          <p:spPr>
            <a:xfrm>
              <a:off x="4889275" y="2276292"/>
              <a:ext cx="159987" cy="143604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062E2A-EEDB-2323-3098-51962D351CA2}"/>
                </a:ext>
              </a:extLst>
            </p:cNvPr>
            <p:cNvSpPr/>
            <p:nvPr/>
          </p:nvSpPr>
          <p:spPr>
            <a:xfrm>
              <a:off x="4228447" y="2987603"/>
              <a:ext cx="158608" cy="7213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509CA9-9F89-D4DC-EB9C-FED1DF7C907D}"/>
                </a:ext>
              </a:extLst>
            </p:cNvPr>
            <p:cNvSpPr/>
            <p:nvPr/>
          </p:nvSpPr>
          <p:spPr>
            <a:xfrm>
              <a:off x="3634608" y="1484398"/>
              <a:ext cx="1592665" cy="2452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5346E-58C4-51F7-9157-162B021679AF}"/>
              </a:ext>
            </a:extLst>
          </p:cNvPr>
          <p:cNvCxnSpPr>
            <a:cxnSpLocks/>
          </p:cNvCxnSpPr>
          <p:nvPr/>
        </p:nvCxnSpPr>
        <p:spPr>
          <a:xfrm>
            <a:off x="8791468" y="1672802"/>
            <a:ext cx="615213" cy="488564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935512-E013-F21B-263F-114075FF33A7}"/>
              </a:ext>
            </a:extLst>
          </p:cNvPr>
          <p:cNvCxnSpPr>
            <a:cxnSpLocks/>
          </p:cNvCxnSpPr>
          <p:nvPr/>
        </p:nvCxnSpPr>
        <p:spPr>
          <a:xfrm flipV="1">
            <a:off x="8791468" y="3929232"/>
            <a:ext cx="615213" cy="26394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ular Callout 10">
            <a:extLst>
              <a:ext uri="{FF2B5EF4-FFF2-40B4-BE49-F238E27FC236}">
                <a16:creationId xmlns:a16="http://schemas.microsoft.com/office/drawing/2014/main" id="{2D207E1A-3D33-44CC-8EBC-94AE73BA5631}"/>
              </a:ext>
            </a:extLst>
          </p:cNvPr>
          <p:cNvSpPr/>
          <p:nvPr/>
        </p:nvSpPr>
        <p:spPr>
          <a:xfrm>
            <a:off x="874673" y="4478912"/>
            <a:ext cx="3801292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</a:t>
            </a:r>
            <a:r>
              <a:rPr lang="en-US" sz="2400" kern="0" dirty="0">
                <a:solidFill>
                  <a:srgbClr val="0072C6">
                    <a:lumMod val="50000"/>
                  </a:srgbClr>
                </a:solidFill>
                <a:latin typeface="Calibri"/>
              </a:rPr>
              <a:t>m output distribution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ular Callout 10">
            <a:extLst>
              <a:ext uri="{FF2B5EF4-FFF2-40B4-BE49-F238E27FC236}">
                <a16:creationId xmlns:a16="http://schemas.microsoft.com/office/drawing/2014/main" id="{42E528F4-D1A2-C39E-6C2D-A7DE1E965BD3}"/>
              </a:ext>
            </a:extLst>
          </p:cNvPr>
          <p:cNvSpPr/>
          <p:nvPr/>
        </p:nvSpPr>
        <p:spPr>
          <a:xfrm>
            <a:off x="6095556" y="4478911"/>
            <a:ext cx="2716163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Noise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E646C4-49FD-52DA-FBC7-5E597079F43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4675965" y="4722903"/>
            <a:ext cx="14195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7E60B8-6E00-21E7-C54D-2A4397195439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8811719" y="4722903"/>
            <a:ext cx="811271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10">
            <a:extLst>
              <a:ext uri="{FF2B5EF4-FFF2-40B4-BE49-F238E27FC236}">
                <a16:creationId xmlns:a16="http://schemas.microsoft.com/office/drawing/2014/main" id="{326FE294-63DE-1671-4574-41EF6408C18A}"/>
              </a:ext>
            </a:extLst>
          </p:cNvPr>
          <p:cNvSpPr/>
          <p:nvPr/>
        </p:nvSpPr>
        <p:spPr>
          <a:xfrm>
            <a:off x="9622990" y="4478911"/>
            <a:ext cx="2295152" cy="48798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Reduced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43A96B0-3E64-9590-6410-EC61D368F2F8}"/>
              </a:ext>
            </a:extLst>
          </p:cNvPr>
          <p:cNvCxnSpPr>
            <a:stCxn id="37" idx="2"/>
          </p:cNvCxnSpPr>
          <p:nvPr/>
        </p:nvCxnSpPr>
        <p:spPr>
          <a:xfrm rot="5400000">
            <a:off x="6521752" y="718080"/>
            <a:ext cx="12700" cy="8497629"/>
          </a:xfrm>
          <a:prstGeom prst="bentConnector4">
            <a:avLst>
              <a:gd name="adj1" fmla="val 4062858"/>
              <a:gd name="adj2" fmla="val 99948"/>
            </a:avLst>
          </a:prstGeom>
          <a:ln w="12700"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22632B-E24D-66CD-5516-87F41673F129}"/>
              </a:ext>
            </a:extLst>
          </p:cNvPr>
          <p:cNvSpPr txBox="1"/>
          <p:nvPr/>
        </p:nvSpPr>
        <p:spPr>
          <a:xfrm>
            <a:off x="0" y="5790201"/>
            <a:ext cx="1137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arxiv.org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/pdf/2108.12518.pdf</a:t>
            </a:r>
          </a:p>
        </p:txBody>
      </p:sp>
    </p:spTree>
    <p:extLst>
      <p:ext uri="{BB962C8B-B14F-4D97-AF65-F5344CB8AC3E}">
        <p14:creationId xmlns:p14="http://schemas.microsoft.com/office/powerpoint/2010/main" val="2498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FEWER Measurements + Recompilation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Why quantum computing? What topics will be covered? What are the requirements and expected outcomes?</a:t>
            </a:r>
          </a:p>
        </p:txBody>
      </p:sp>
    </p:spTree>
    <p:extLst>
      <p:ext uri="{BB962C8B-B14F-4D97-AF65-F5344CB8AC3E}">
        <p14:creationId xmlns:p14="http://schemas.microsoft.com/office/powerpoint/2010/main" val="4171149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Fewer Measurement Reduce </a:t>
            </a:r>
            <a:r>
              <a:rPr lang="en-US" dirty="0">
                <a:solidFill>
                  <a:srgbClr val="BE5700"/>
                </a:solidFill>
              </a:rPr>
              <a:t>Readout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Crosstalk 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lvl="0" algn="ctr" defTabSz="1091246">
              <a:defRPr/>
            </a:pPr>
            <a:r>
              <a:rPr lang="en-US" sz="2400" kern="0" dirty="0">
                <a:solidFill>
                  <a:prstClr val="white"/>
                </a:solidFill>
              </a:rPr>
              <a:t>Are high-fidelity circuits with partial measurements alone sufficient?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DDCB8-B46B-80AE-AE52-E9B11E763DAA}"/>
              </a:ext>
            </a:extLst>
          </p:cNvPr>
          <p:cNvSpPr txBox="1"/>
          <p:nvPr/>
        </p:nvSpPr>
        <p:spPr>
          <a:xfrm>
            <a:off x="82062" y="1097487"/>
            <a:ext cx="795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Measure fewer qubits and Reconstruct Distribution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D7BC5B1-8EDC-8121-6C18-0F35529A8C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596627"/>
              </p:ext>
            </p:extLst>
          </p:nvPr>
        </p:nvGraphicFramePr>
        <p:xfrm>
          <a:off x="7905771" y="1569679"/>
          <a:ext cx="3457608" cy="191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4A75E2F-06CD-6715-5E9A-AB9085B0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577" y="1883020"/>
            <a:ext cx="2184400" cy="1028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815793-1F96-EB5D-5214-51053C2F2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1" y="3325905"/>
            <a:ext cx="2184400" cy="10287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F7F7F5-6094-3BF6-2517-703D4BC88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832" y="3340110"/>
            <a:ext cx="2184400" cy="1028700"/>
          </a:xfrm>
          <a:prstGeom prst="rect">
            <a:avLst/>
          </a:prstGeom>
        </p:spPr>
      </p:pic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2E8BCC7F-72AC-0BE5-6BBC-8A4C5F6DF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416526"/>
              </p:ext>
            </p:extLst>
          </p:nvPr>
        </p:nvGraphicFramePr>
        <p:xfrm>
          <a:off x="3902578" y="4415699"/>
          <a:ext cx="3022600" cy="162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7471DD3C-1E09-2D50-5E98-F07F55A39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322182"/>
              </p:ext>
            </p:extLst>
          </p:nvPr>
        </p:nvGraphicFramePr>
        <p:xfrm>
          <a:off x="105618" y="4415699"/>
          <a:ext cx="3022600" cy="162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874BA01C-1D2F-6062-47E1-9649E97E0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710128"/>
              </p:ext>
            </p:extLst>
          </p:nvPr>
        </p:nvGraphicFramePr>
        <p:xfrm>
          <a:off x="7925258" y="4079012"/>
          <a:ext cx="3457608" cy="191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56" name="Picture 16" descr="Green Tick Checkmark Vector Icon For Checkbox Marker Symbol Stock  Illustration - Download Image Now - iStock">
            <a:extLst>
              <a:ext uri="{FF2B5EF4-FFF2-40B4-BE49-F238E27FC236}">
                <a16:creationId xmlns:a16="http://schemas.microsoft.com/office/drawing/2014/main" id="{FA1E7CF8-4375-020C-163D-ABDF19405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19761" r="16420" b="13443"/>
          <a:stretch/>
        </p:blipFill>
        <p:spPr bwMode="auto">
          <a:xfrm>
            <a:off x="9726971" y="3542144"/>
            <a:ext cx="595275" cy="6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B33D01E7-38C4-6857-D4FE-6BD599B05C33}"/>
              </a:ext>
            </a:extLst>
          </p:cNvPr>
          <p:cNvSpPr/>
          <p:nvPr/>
        </p:nvSpPr>
        <p:spPr bwMode="auto">
          <a:xfrm rot="8216496">
            <a:off x="1794766" y="2799150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57FBB5FD-24A5-48F6-856F-C1B2DE435816}"/>
              </a:ext>
            </a:extLst>
          </p:cNvPr>
          <p:cNvSpPr/>
          <p:nvPr/>
        </p:nvSpPr>
        <p:spPr bwMode="auto">
          <a:xfrm rot="2495286">
            <a:off x="4670503" y="2801107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5D988E-11DF-429A-CF07-582CCF65C6E0}"/>
              </a:ext>
            </a:extLst>
          </p:cNvPr>
          <p:cNvGrpSpPr/>
          <p:nvPr/>
        </p:nvGrpSpPr>
        <p:grpSpPr>
          <a:xfrm>
            <a:off x="3290616" y="4842004"/>
            <a:ext cx="550472" cy="627864"/>
            <a:chOff x="3399263" y="4648476"/>
            <a:chExt cx="550472" cy="62786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38A5EC-A47A-F930-CCCD-CDE10A016ADB}"/>
                </a:ext>
              </a:extLst>
            </p:cNvPr>
            <p:cNvSpPr/>
            <p:nvPr/>
          </p:nvSpPr>
          <p:spPr bwMode="auto">
            <a:xfrm>
              <a:off x="3434547" y="4724900"/>
              <a:ext cx="453652" cy="426424"/>
            </a:xfrm>
            <a:prstGeom prst="ellipse">
              <a:avLst/>
            </a:prstGeom>
            <a:solidFill>
              <a:srgbClr val="00205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2457C9-E87F-A27E-5C93-DFC65EA831E4}"/>
                </a:ext>
              </a:extLst>
            </p:cNvPr>
            <p:cNvSpPr txBox="1"/>
            <p:nvPr/>
          </p:nvSpPr>
          <p:spPr>
            <a:xfrm>
              <a:off x="3399263" y="4648476"/>
              <a:ext cx="55047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X</a:t>
              </a: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682E3A4-5F79-CB4F-5325-FDB4AACC59B0}"/>
              </a:ext>
            </a:extLst>
          </p:cNvPr>
          <p:cNvSpPr/>
          <p:nvPr/>
        </p:nvSpPr>
        <p:spPr bwMode="auto">
          <a:xfrm>
            <a:off x="7150898" y="4944471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FAA5E36-292D-E945-2613-E50A35C39FB5}"/>
              </a:ext>
            </a:extLst>
          </p:cNvPr>
          <p:cNvSpPr/>
          <p:nvPr/>
        </p:nvSpPr>
        <p:spPr bwMode="auto">
          <a:xfrm>
            <a:off x="5671200" y="2380660"/>
            <a:ext cx="1281877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DC854C-955C-E02D-43E9-121BCA3D6442}"/>
              </a:ext>
            </a:extLst>
          </p:cNvPr>
          <p:cNvSpPr txBox="1"/>
          <p:nvPr/>
        </p:nvSpPr>
        <p:spPr>
          <a:xfrm>
            <a:off x="5858801" y="2042921"/>
            <a:ext cx="8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12011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25" grpId="0">
        <p:bldAsOne/>
      </p:bldGraphic>
      <p:bldGraphic spid="52" grpId="0">
        <p:bldAsOne/>
      </p:bldGraphic>
      <p:bldGraphic spid="54" grpId="0">
        <p:bldAsOne/>
      </p:bldGraphic>
      <p:bldGraphic spid="55" grpId="0">
        <p:bldAsOne/>
      </p:bldGraphic>
      <p:bldP spid="57" grpId="0" animBg="1"/>
      <p:bldP spid="58" grpId="0" animBg="1"/>
      <p:bldP spid="62" grpId="0" animBg="1"/>
      <p:bldP spid="63" grpId="0" animBg="1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 For Correlation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Ideally,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 want both correlation and high fidelity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AE7E26-6214-C481-A536-E612B1CF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65" y="1300453"/>
            <a:ext cx="2184400" cy="1041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E94DAA-3680-B65F-D36E-EBD51CB2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51" y="2956511"/>
            <a:ext cx="2211342" cy="10413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A9F64B-37B1-CBAC-BB28-F20C2424D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06" y="2956193"/>
            <a:ext cx="2184375" cy="1041388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70C96FD6-08CA-0CE2-3889-AE47CE35807A}"/>
              </a:ext>
            </a:extLst>
          </p:cNvPr>
          <p:cNvSpPr/>
          <p:nvPr/>
        </p:nvSpPr>
        <p:spPr bwMode="auto">
          <a:xfrm rot="8216496">
            <a:off x="1878035" y="2435196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283B731-916A-7073-2ABF-87B764CF2250}"/>
              </a:ext>
            </a:extLst>
          </p:cNvPr>
          <p:cNvSpPr/>
          <p:nvPr/>
        </p:nvSpPr>
        <p:spPr bwMode="auto">
          <a:xfrm rot="2495286">
            <a:off x="4748008" y="2381422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61099-25FC-02A9-BAC5-B744A46440A3}"/>
              </a:ext>
            </a:extLst>
          </p:cNvPr>
          <p:cNvGrpSpPr/>
          <p:nvPr/>
        </p:nvGrpSpPr>
        <p:grpSpPr>
          <a:xfrm>
            <a:off x="3250014" y="4493334"/>
            <a:ext cx="550472" cy="627864"/>
            <a:chOff x="3399263" y="4648476"/>
            <a:chExt cx="550472" cy="62786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47517-E025-FFD5-82B8-243EC66E3108}"/>
                </a:ext>
              </a:extLst>
            </p:cNvPr>
            <p:cNvSpPr/>
            <p:nvPr/>
          </p:nvSpPr>
          <p:spPr bwMode="auto">
            <a:xfrm>
              <a:off x="3434547" y="4724900"/>
              <a:ext cx="453652" cy="426424"/>
            </a:xfrm>
            <a:prstGeom prst="ellipse">
              <a:avLst/>
            </a:prstGeom>
            <a:solidFill>
              <a:srgbClr val="00205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ADE4A-ED97-4779-6AEC-31CEF17317D1}"/>
                </a:ext>
              </a:extLst>
            </p:cNvPr>
            <p:cNvSpPr txBox="1"/>
            <p:nvPr/>
          </p:nvSpPr>
          <p:spPr>
            <a:xfrm>
              <a:off x="3399263" y="4648476"/>
              <a:ext cx="55047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X</a:t>
              </a:r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CEDD5B3-CBE3-1526-10D0-26F2D4FE312C}"/>
              </a:ext>
            </a:extLst>
          </p:cNvPr>
          <p:cNvSpPr/>
          <p:nvPr/>
        </p:nvSpPr>
        <p:spPr bwMode="auto">
          <a:xfrm>
            <a:off x="7068582" y="4590677"/>
            <a:ext cx="548640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10" descr="❌ Cross Mark Emoji — Meaning In Texting, Copy &amp;amp; Paste 📚">
            <a:extLst>
              <a:ext uri="{FF2B5EF4-FFF2-40B4-BE49-F238E27FC236}">
                <a16:creationId xmlns:a16="http://schemas.microsoft.com/office/drawing/2014/main" id="{C60F87B2-492D-EE8D-6AE4-2F1D15C5C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114" y="3179733"/>
            <a:ext cx="594308" cy="59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1B355027-3810-0F10-2A74-5896CABD5B66}"/>
              </a:ext>
            </a:extLst>
          </p:cNvPr>
          <p:cNvSpPr/>
          <p:nvPr/>
        </p:nvSpPr>
        <p:spPr bwMode="auto">
          <a:xfrm>
            <a:off x="5704521" y="1686652"/>
            <a:ext cx="1281877" cy="376084"/>
          </a:xfrm>
          <a:prstGeom prst="rightArrow">
            <a:avLst>
              <a:gd name="adj1" fmla="val 25686"/>
              <a:gd name="adj2" fmla="val 86471"/>
            </a:avLst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E84448-F605-8EA4-A569-43F43F859F20}"/>
              </a:ext>
            </a:extLst>
          </p:cNvPr>
          <p:cNvSpPr txBox="1"/>
          <p:nvPr/>
        </p:nvSpPr>
        <p:spPr>
          <a:xfrm>
            <a:off x="5829356" y="1273032"/>
            <a:ext cx="8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Ideal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CCC4DBD2-0942-8913-E8CA-283B3A64E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82049"/>
              </p:ext>
            </p:extLst>
          </p:nvPr>
        </p:nvGraphicFramePr>
        <p:xfrm>
          <a:off x="8179858" y="1054167"/>
          <a:ext cx="3468786" cy="1902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F909AABE-718C-5FF2-5793-9534F5386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4107297"/>
              </p:ext>
            </p:extLst>
          </p:nvPr>
        </p:nvGraphicFramePr>
        <p:xfrm>
          <a:off x="82062" y="4187127"/>
          <a:ext cx="3126664" cy="1648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F530A0FA-4F4B-F407-E306-4232A5DE4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194400"/>
              </p:ext>
            </p:extLst>
          </p:nvPr>
        </p:nvGraphicFramePr>
        <p:xfrm>
          <a:off x="3835080" y="4187126"/>
          <a:ext cx="3126664" cy="1648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FBCC3130-3280-7E54-B31D-7C9BFC487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031660"/>
              </p:ext>
            </p:extLst>
          </p:nvPr>
        </p:nvGraphicFramePr>
        <p:xfrm>
          <a:off x="8179858" y="3938290"/>
          <a:ext cx="3468786" cy="205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2" name="Rounded Rectangular Callout 10">
            <a:extLst>
              <a:ext uri="{FF2B5EF4-FFF2-40B4-BE49-F238E27FC236}">
                <a16:creationId xmlns:a16="http://schemas.microsoft.com/office/drawing/2014/main" id="{F537D8E9-BF48-EA13-72B6-7CA32DBB00B5}"/>
              </a:ext>
            </a:extLst>
          </p:cNvPr>
          <p:cNvSpPr/>
          <p:nvPr/>
        </p:nvSpPr>
        <p:spPr>
          <a:xfrm>
            <a:off x="7933097" y="3179733"/>
            <a:ext cx="1773368" cy="54955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C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Correlation?</a:t>
            </a:r>
          </a:p>
        </p:txBody>
      </p:sp>
    </p:spTree>
    <p:extLst>
      <p:ext uri="{BB962C8B-B14F-4D97-AF65-F5344CB8AC3E}">
        <p14:creationId xmlns:p14="http://schemas.microsoft.com/office/powerpoint/2010/main" val="3200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 animBg="1"/>
      <p:bldP spid="30" grpId="0" animBg="1"/>
      <p:bldP spid="34" grpId="0" animBg="1"/>
      <p:bldP spid="36" grpId="0" animBg="1"/>
      <p:bldP spid="37" grpId="0"/>
      <p:bldGraphic spid="38" grpId="0">
        <p:bldAsOne/>
      </p:bldGraphic>
      <p:bldGraphic spid="39" grpId="0">
        <p:bldAsOne/>
      </p:bldGraphic>
      <p:bldGraphic spid="40" grpId="0">
        <p:bldAsOne/>
      </p:bldGraphic>
      <p:bldGraphic spid="41" grpId="0">
        <p:bldAsOne/>
      </p:bldGraphic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JigSaw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JigSaw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provides both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correlation and high fidelity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AC8745-0DD6-BEEB-208F-04C411B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3" y="1440826"/>
            <a:ext cx="2372061" cy="16459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5A4A6C-AC32-44C6-3A92-DD737807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536" y="1484163"/>
            <a:ext cx="2386098" cy="16459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9AA031C-EB6A-F05B-9A45-3F4C414C6191}"/>
              </a:ext>
            </a:extLst>
          </p:cNvPr>
          <p:cNvSpPr txBox="1"/>
          <p:nvPr/>
        </p:nvSpPr>
        <p:spPr>
          <a:xfrm>
            <a:off x="6795266" y="1967539"/>
            <a:ext cx="983283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srgbClr val="D2D2D2">
                    <a:lumMod val="10000"/>
                  </a:srgbClr>
                </a:solidFill>
                <a:latin typeface="Segoe UI"/>
              </a:rPr>
              <a:t>. . .</a:t>
            </a:r>
          </a:p>
        </p:txBody>
      </p:sp>
      <p:sp>
        <p:nvSpPr>
          <p:cNvPr id="45" name="Rounded Rectangular Callout 10">
            <a:extLst>
              <a:ext uri="{FF2B5EF4-FFF2-40B4-BE49-F238E27FC236}">
                <a16:creationId xmlns:a16="http://schemas.microsoft.com/office/drawing/2014/main" id="{11633314-1AC5-4FAB-CAA9-0C2BBCB846A0}"/>
              </a:ext>
            </a:extLst>
          </p:cNvPr>
          <p:cNvSpPr/>
          <p:nvPr/>
        </p:nvSpPr>
        <p:spPr>
          <a:xfrm>
            <a:off x="149836" y="3172348"/>
            <a:ext cx="2695666" cy="54955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Original program</a:t>
            </a:r>
          </a:p>
        </p:txBody>
      </p: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8B371BD6-8626-1D87-7923-E91805E9F20D}"/>
              </a:ext>
            </a:extLst>
          </p:cNvPr>
          <p:cNvSpPr/>
          <p:nvPr/>
        </p:nvSpPr>
        <p:spPr>
          <a:xfrm>
            <a:off x="3990454" y="3215320"/>
            <a:ext cx="6118281" cy="54955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Circuits with Partial Measurements (CPM)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55F672F-96B6-7754-480A-EF662E207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085" y="1428174"/>
            <a:ext cx="2386097" cy="16459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B6FFCAD-0B7A-5078-7E93-5E9697D64C81}"/>
              </a:ext>
            </a:extLst>
          </p:cNvPr>
          <p:cNvSpPr/>
          <p:nvPr/>
        </p:nvSpPr>
        <p:spPr bwMode="auto">
          <a:xfrm>
            <a:off x="628577" y="4199460"/>
            <a:ext cx="1738184" cy="871094"/>
          </a:xfrm>
          <a:prstGeom prst="rect">
            <a:avLst/>
          </a:prstGeom>
          <a:solidFill>
            <a:srgbClr val="CCD5AE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NISQ Device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3C729A-20C1-708C-BD47-DD452EFC7D87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1497669" y="3721900"/>
            <a:ext cx="0" cy="477560"/>
          </a:xfrm>
          <a:prstGeom prst="straightConnector1">
            <a:avLst/>
          </a:prstGeom>
          <a:noFill/>
          <a:ln w="50800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6D23C82-820E-F4F4-49F9-A859CB8B0D29}"/>
              </a:ext>
            </a:extLst>
          </p:cNvPr>
          <p:cNvSpPr/>
          <p:nvPr/>
        </p:nvSpPr>
        <p:spPr bwMode="auto">
          <a:xfrm>
            <a:off x="6180502" y="4199460"/>
            <a:ext cx="1738184" cy="871094"/>
          </a:xfrm>
          <a:prstGeom prst="rect">
            <a:avLst/>
          </a:prstGeom>
          <a:solidFill>
            <a:srgbClr val="CCD5AE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NISQ Device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56D768-F454-BF09-F49B-673F440A87C3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7049594" y="3764872"/>
            <a:ext cx="1" cy="434588"/>
          </a:xfrm>
          <a:prstGeom prst="straightConnector1">
            <a:avLst/>
          </a:prstGeom>
          <a:noFill/>
          <a:ln w="50800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52" name="Rounded Rectangular Callout 10">
            <a:extLst>
              <a:ext uri="{FF2B5EF4-FFF2-40B4-BE49-F238E27FC236}">
                <a16:creationId xmlns:a16="http://schemas.microsoft.com/office/drawing/2014/main" id="{418CB574-64D1-053B-ACC6-92309E96D414}"/>
              </a:ext>
            </a:extLst>
          </p:cNvPr>
          <p:cNvSpPr/>
          <p:nvPr/>
        </p:nvSpPr>
        <p:spPr>
          <a:xfrm>
            <a:off x="149836" y="5145373"/>
            <a:ext cx="2695666" cy="942430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006D77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cs typeface="Calibri" panose="020F0502020204030204" pitchFamily="34" charset="0"/>
              </a:rPr>
              <a:t>Global-Mode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cs typeface="Calibri" panose="020F0502020204030204" pitchFamily="34" charset="0"/>
              </a:rPr>
              <a:t>(50% of Trials)</a:t>
            </a:r>
          </a:p>
        </p:txBody>
      </p:sp>
      <p:sp>
        <p:nvSpPr>
          <p:cNvPr id="53" name="Rounded Rectangular Callout 10">
            <a:extLst>
              <a:ext uri="{FF2B5EF4-FFF2-40B4-BE49-F238E27FC236}">
                <a16:creationId xmlns:a16="http://schemas.microsoft.com/office/drawing/2014/main" id="{7AA2725A-0367-AB8A-E5A1-15F8FC7D23A7}"/>
              </a:ext>
            </a:extLst>
          </p:cNvPr>
          <p:cNvSpPr/>
          <p:nvPr/>
        </p:nvSpPr>
        <p:spPr>
          <a:xfrm>
            <a:off x="5701761" y="5120412"/>
            <a:ext cx="2695666" cy="94242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006D77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cs typeface="Calibri" panose="020F0502020204030204" pitchFamily="34" charset="0"/>
              </a:rPr>
              <a:t>Subset-Mode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cs typeface="Calibri" panose="020F0502020204030204" pitchFamily="34" charset="0"/>
              </a:rPr>
              <a:t>(50% of Trials)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AA6A6D-B47E-4212-7CED-B41EF802B639}"/>
              </a:ext>
            </a:extLst>
          </p:cNvPr>
          <p:cNvGrpSpPr/>
          <p:nvPr/>
        </p:nvGrpSpPr>
        <p:grpSpPr>
          <a:xfrm>
            <a:off x="5896987" y="1125650"/>
            <a:ext cx="1930080" cy="855412"/>
            <a:chOff x="9731129" y="4173602"/>
            <a:chExt cx="1930080" cy="855412"/>
          </a:xfrm>
        </p:grpSpPr>
        <p:sp>
          <p:nvSpPr>
            <p:cNvPr id="55" name="Oval Callout 54">
              <a:extLst>
                <a:ext uri="{FF2B5EF4-FFF2-40B4-BE49-F238E27FC236}">
                  <a16:creationId xmlns:a16="http://schemas.microsoft.com/office/drawing/2014/main" id="{772EFED7-8618-4837-45EF-10DEE5188C72}"/>
                </a:ext>
              </a:extLst>
            </p:cNvPr>
            <p:cNvSpPr/>
            <p:nvPr/>
          </p:nvSpPr>
          <p:spPr bwMode="auto">
            <a:xfrm>
              <a:off x="9805904" y="4173602"/>
              <a:ext cx="1738184" cy="855412"/>
            </a:xfrm>
            <a:prstGeom prst="wedgeEllipseCallout">
              <a:avLst/>
            </a:prstGeom>
            <a:solidFill>
              <a:srgbClr val="FFB90F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7817D9-9569-6E36-D08A-D6B1AA23D032}"/>
                </a:ext>
              </a:extLst>
            </p:cNvPr>
            <p:cNvSpPr txBox="1"/>
            <p:nvPr/>
          </p:nvSpPr>
          <p:spPr>
            <a:xfrm>
              <a:off x="9731129" y="4276293"/>
              <a:ext cx="1930080" cy="6832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b="1" kern="0" dirty="0">
                  <a:solidFill>
                    <a:srgbClr val="D2D2D2">
                      <a:lumMod val="10000"/>
                    </a:srgbClr>
                  </a:solidFill>
                  <a:cs typeface="Calibri" panose="020F0502020204030204" pitchFamily="34" charset="0"/>
                </a:rPr>
                <a:t>Recompile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C501D-60AE-128C-2753-3BAA8C64E707}"/>
              </a:ext>
            </a:extLst>
          </p:cNvPr>
          <p:cNvGrpSpPr/>
          <p:nvPr/>
        </p:nvGrpSpPr>
        <p:grpSpPr>
          <a:xfrm>
            <a:off x="10261918" y="1129000"/>
            <a:ext cx="1930080" cy="855412"/>
            <a:chOff x="9731129" y="4173602"/>
            <a:chExt cx="1930080" cy="855412"/>
          </a:xfrm>
        </p:grpSpPr>
        <p:sp>
          <p:nvSpPr>
            <p:cNvPr id="58" name="Oval Callout 57">
              <a:extLst>
                <a:ext uri="{FF2B5EF4-FFF2-40B4-BE49-F238E27FC236}">
                  <a16:creationId xmlns:a16="http://schemas.microsoft.com/office/drawing/2014/main" id="{082EC053-2AB8-2C77-316F-10DDFF38CD76}"/>
                </a:ext>
              </a:extLst>
            </p:cNvPr>
            <p:cNvSpPr/>
            <p:nvPr/>
          </p:nvSpPr>
          <p:spPr bwMode="auto">
            <a:xfrm>
              <a:off x="9805904" y="4173602"/>
              <a:ext cx="1738184" cy="855412"/>
            </a:xfrm>
            <a:prstGeom prst="wedgeEllipseCallout">
              <a:avLst/>
            </a:prstGeom>
            <a:solidFill>
              <a:srgbClr val="FFB90F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620F8C0-D52A-074D-372E-F7707205403C}"/>
                </a:ext>
              </a:extLst>
            </p:cNvPr>
            <p:cNvSpPr txBox="1"/>
            <p:nvPr/>
          </p:nvSpPr>
          <p:spPr>
            <a:xfrm>
              <a:off x="9731129" y="4276293"/>
              <a:ext cx="1930080" cy="6832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b="1" kern="0" dirty="0">
                  <a:solidFill>
                    <a:srgbClr val="D2D2D2">
                      <a:lumMod val="10000"/>
                    </a:srgbClr>
                  </a:solidFill>
                  <a:cs typeface="Calibri" panose="020F0502020204030204" pitchFamily="34" charset="0"/>
                </a:rPr>
                <a:t>Recompile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063B8D5-1C8C-D8B7-537A-496B122FDD71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2845502" y="5591627"/>
            <a:ext cx="2856259" cy="24961"/>
          </a:xfrm>
          <a:prstGeom prst="straightConnector1">
            <a:avLst/>
          </a:prstGeom>
          <a:noFill/>
          <a:ln w="50800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61" name="Rounded Rectangular Callout 10">
            <a:extLst>
              <a:ext uri="{FF2B5EF4-FFF2-40B4-BE49-F238E27FC236}">
                <a16:creationId xmlns:a16="http://schemas.microsoft.com/office/drawing/2014/main" id="{6ACAAD7A-0655-53D5-CE86-190EC6145C61}"/>
              </a:ext>
            </a:extLst>
          </p:cNvPr>
          <p:cNvSpPr/>
          <p:nvPr/>
        </p:nvSpPr>
        <p:spPr>
          <a:xfrm>
            <a:off x="3042164" y="4949245"/>
            <a:ext cx="2462935" cy="54955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Bayesian Updates</a:t>
            </a:r>
          </a:p>
        </p:txBody>
      </p:sp>
    </p:spTree>
    <p:extLst>
      <p:ext uri="{BB962C8B-B14F-4D97-AF65-F5344CB8AC3E}">
        <p14:creationId xmlns:p14="http://schemas.microsoft.com/office/powerpoint/2010/main" val="11785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/>
      <p:bldP spid="46" grpId="0" animBg="1"/>
      <p:bldP spid="48" grpId="0" animBg="1"/>
      <p:bldP spid="50" grpId="0" animBg="1"/>
      <p:bldP spid="52" grpId="0" animBg="1"/>
      <p:bldP spid="53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 Of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JigSaw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does recompilation help? How about combining with other methods?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D55EF-D987-AD36-9BFA-2A18B7E7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8" y="1508015"/>
            <a:ext cx="11482464" cy="4164745"/>
          </a:xfrm>
          <a:prstGeom prst="rect">
            <a:avLst/>
          </a:prstGeom>
        </p:spPr>
      </p:pic>
      <p:sp>
        <p:nvSpPr>
          <p:cNvPr id="7" name="Rounded Rectangular Callout 10">
            <a:extLst>
              <a:ext uri="{FF2B5EF4-FFF2-40B4-BE49-F238E27FC236}">
                <a16:creationId xmlns:a16="http://schemas.microsoft.com/office/drawing/2014/main" id="{6D126634-09F5-8293-BC2E-DD93E629CD40}"/>
              </a:ext>
            </a:extLst>
          </p:cNvPr>
          <p:cNvSpPr/>
          <p:nvPr/>
        </p:nvSpPr>
        <p:spPr>
          <a:xfrm>
            <a:off x="9326592" y="2153428"/>
            <a:ext cx="2386878" cy="47340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Average: 3.1x </a:t>
            </a:r>
          </a:p>
        </p:txBody>
      </p:sp>
      <p:sp>
        <p:nvSpPr>
          <p:cNvPr id="9" name="Rounded Rectangular Callout 10">
            <a:extLst>
              <a:ext uri="{FF2B5EF4-FFF2-40B4-BE49-F238E27FC236}">
                <a16:creationId xmlns:a16="http://schemas.microsoft.com/office/drawing/2014/main" id="{A5EBF77B-1695-A2C8-2387-131AF34F72CB}"/>
              </a:ext>
            </a:extLst>
          </p:cNvPr>
          <p:cNvSpPr/>
          <p:nvPr/>
        </p:nvSpPr>
        <p:spPr>
          <a:xfrm>
            <a:off x="9326591" y="2779238"/>
            <a:ext cx="2386878" cy="47340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Best-Case: 8.4x </a:t>
            </a:r>
          </a:p>
        </p:txBody>
      </p:sp>
    </p:spTree>
    <p:extLst>
      <p:ext uri="{BB962C8B-B14F-4D97-AF65-F5344CB8AC3E}">
        <p14:creationId xmlns:p14="http://schemas.microsoft.com/office/powerpoint/2010/main" val="33938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 Of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JigSaw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JigSaw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combined with other techniques is even more effective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95F91-D560-71A4-8C56-56FC599B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551"/>
            <a:ext cx="6543674" cy="2160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A6B9F-5764-FEE5-E416-0C377B2D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4" y="2504583"/>
            <a:ext cx="5523399" cy="238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956A8-4F1C-0185-424E-91679B742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99" y="1069908"/>
            <a:ext cx="6550273" cy="2589643"/>
          </a:xfrm>
          <a:prstGeom prst="rect">
            <a:avLst/>
          </a:prstGeom>
        </p:spPr>
      </p:pic>
      <p:sp>
        <p:nvSpPr>
          <p:cNvPr id="14" name="Rounded Rectangular Callout 10">
            <a:extLst>
              <a:ext uri="{FF2B5EF4-FFF2-40B4-BE49-F238E27FC236}">
                <a16:creationId xmlns:a16="http://schemas.microsoft.com/office/drawing/2014/main" id="{9692D42E-E9CD-8439-E659-3B51DEC0434C}"/>
              </a:ext>
            </a:extLst>
          </p:cNvPr>
          <p:cNvSpPr/>
          <p:nvPr/>
        </p:nvSpPr>
        <p:spPr>
          <a:xfrm>
            <a:off x="1020275" y="1675682"/>
            <a:ext cx="3023088" cy="82890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3.25x higher probability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 success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15" name="Rounded Rectangular Callout 10">
            <a:extLst>
              <a:ext uri="{FF2B5EF4-FFF2-40B4-BE49-F238E27FC236}">
                <a16:creationId xmlns:a16="http://schemas.microsoft.com/office/drawing/2014/main" id="{761EAA01-21AD-51EF-B4E8-CE40B734F16B}"/>
              </a:ext>
            </a:extLst>
          </p:cNvPr>
          <p:cNvSpPr/>
          <p:nvPr/>
        </p:nvSpPr>
        <p:spPr>
          <a:xfrm>
            <a:off x="758887" y="4557191"/>
            <a:ext cx="3023088" cy="82890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Avg.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 2.x Max: 7.8x with recompilation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8402AC1D-673F-E8C5-27CF-C508686315EE}"/>
              </a:ext>
            </a:extLst>
          </p:cNvPr>
          <p:cNvSpPr/>
          <p:nvPr/>
        </p:nvSpPr>
        <p:spPr>
          <a:xfrm>
            <a:off x="7793829" y="4991239"/>
            <a:ext cx="3023088" cy="82890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Can be combined with other methods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8CB66-7FAB-1D44-C729-1D5A34C6DE7B}"/>
              </a:ext>
            </a:extLst>
          </p:cNvPr>
          <p:cNvSpPr txBox="1"/>
          <p:nvPr/>
        </p:nvSpPr>
        <p:spPr>
          <a:xfrm>
            <a:off x="0" y="5790201"/>
            <a:ext cx="1137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EDM: Ensemble of Diverse Mappings [Prior work that used multiple mappings to run a program]</a:t>
            </a:r>
          </a:p>
        </p:txBody>
      </p:sp>
    </p:spTree>
    <p:extLst>
      <p:ext uri="{BB962C8B-B14F-4D97-AF65-F5344CB8AC3E}">
        <p14:creationId xmlns:p14="http://schemas.microsoft.com/office/powerpoint/2010/main" val="1475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Improved STATE Classification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Why quantum computing? What topics will be covered? What are the requirements and expected outcomes?</a:t>
            </a:r>
          </a:p>
        </p:txBody>
      </p:sp>
    </p:spTree>
    <p:extLst>
      <p:ext uri="{BB962C8B-B14F-4D97-AF65-F5344CB8AC3E}">
        <p14:creationId xmlns:p14="http://schemas.microsoft.com/office/powerpoint/2010/main" val="154505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Measurement Output Classification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Qubit readout translates an analog signal into digital information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BD0002-4795-4689-7C5E-794F345931B9}"/>
              </a:ext>
            </a:extLst>
          </p:cNvPr>
          <p:cNvSpPr txBox="1"/>
          <p:nvPr/>
        </p:nvSpPr>
        <p:spPr>
          <a:xfrm>
            <a:off x="2511187" y="5123521"/>
            <a:ext cx="4924344" cy="502708"/>
          </a:xfrm>
          <a:prstGeom prst="rect">
            <a:avLst/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State-Of-The-Art Classifier Design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C31BAA-51A6-7DF9-4F43-A925C04376DC}"/>
              </a:ext>
            </a:extLst>
          </p:cNvPr>
          <p:cNvSpPr/>
          <p:nvPr/>
        </p:nvSpPr>
        <p:spPr>
          <a:xfrm>
            <a:off x="2902163" y="1427129"/>
            <a:ext cx="738909" cy="498763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C3B244-3430-828A-5A9F-D8D0F8810C15}"/>
              </a:ext>
            </a:extLst>
          </p:cNvPr>
          <p:cNvCxnSpPr>
            <a:cxnSpLocks/>
            <a:stCxn id="41" idx="2"/>
            <a:endCxn id="29" idx="1"/>
          </p:cNvCxnSpPr>
          <p:nvPr/>
        </p:nvCxnSpPr>
        <p:spPr>
          <a:xfrm flipV="1">
            <a:off x="930330" y="1676511"/>
            <a:ext cx="1971833" cy="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D5084C-BA92-FA28-8EE8-829BAAFC06BB}"/>
              </a:ext>
            </a:extLst>
          </p:cNvPr>
          <p:cNvSpPr/>
          <p:nvPr/>
        </p:nvSpPr>
        <p:spPr>
          <a:xfrm>
            <a:off x="4555058" y="1379422"/>
            <a:ext cx="1643149" cy="595569"/>
          </a:xfrm>
          <a:prstGeom prst="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Qubit state classifier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D0528-30F2-0D6B-7B22-BCB08C6AB501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6198207" y="1677207"/>
            <a:ext cx="348719" cy="1219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C61D82-111A-CC1E-3610-1A97F3A7344D}"/>
              </a:ext>
            </a:extLst>
          </p:cNvPr>
          <p:cNvSpPr txBox="1"/>
          <p:nvPr/>
        </p:nvSpPr>
        <p:spPr>
          <a:xfrm>
            <a:off x="8715171" y="3907242"/>
            <a:ext cx="101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0 to 31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CAEE02-C97A-06AD-7773-9C6F14761283}"/>
              </a:ext>
            </a:extLst>
          </p:cNvPr>
          <p:cNvCxnSpPr>
            <a:cxnSpLocks/>
            <a:stCxn id="35" idx="3"/>
            <a:endCxn id="45" idx="1"/>
          </p:cNvCxnSpPr>
          <p:nvPr/>
        </p:nvCxnSpPr>
        <p:spPr>
          <a:xfrm>
            <a:off x="3098485" y="4090457"/>
            <a:ext cx="300200" cy="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706B3F-4A89-26BC-1601-898D66605513}"/>
              </a:ext>
            </a:extLst>
          </p:cNvPr>
          <p:cNvSpPr txBox="1"/>
          <p:nvPr/>
        </p:nvSpPr>
        <p:spPr>
          <a:xfrm>
            <a:off x="1715188" y="3490292"/>
            <a:ext cx="1383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Multiplexed readout 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Signal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(5 qubits)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06EAFB-4B74-3F74-6403-7B904A282D7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4137594" y="4087977"/>
            <a:ext cx="999031" cy="248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C7FDFA-A78A-9D75-910D-BD508414566E}"/>
              </a:ext>
            </a:extLst>
          </p:cNvPr>
          <p:cNvCxnSpPr>
            <a:cxnSpLocks/>
            <a:stCxn id="46" idx="3"/>
            <a:endCxn id="33" idx="1"/>
          </p:cNvCxnSpPr>
          <p:nvPr/>
        </p:nvCxnSpPr>
        <p:spPr>
          <a:xfrm flipV="1">
            <a:off x="8306792" y="4091908"/>
            <a:ext cx="408379" cy="86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C744F8-0F9A-7AC4-0EC3-39FF21F3E204}"/>
              </a:ext>
            </a:extLst>
          </p:cNvPr>
          <p:cNvSpPr txBox="1"/>
          <p:nvPr/>
        </p:nvSpPr>
        <p:spPr>
          <a:xfrm>
            <a:off x="6546926" y="1493760"/>
            <a:ext cx="56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0/1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366A06-27BC-4825-68EB-C87ADD384FA6}"/>
              </a:ext>
            </a:extLst>
          </p:cNvPr>
          <p:cNvSpPr txBox="1"/>
          <p:nvPr/>
        </p:nvSpPr>
        <p:spPr>
          <a:xfrm>
            <a:off x="6021380" y="4775629"/>
            <a:ext cx="253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&gt;½ million parameters!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8B74B0-D41A-0103-CAD8-B87B72CBE956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3641072" y="1676511"/>
            <a:ext cx="913986" cy="696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Rectangle: Rounded Corners 20">
            <a:extLst>
              <a:ext uri="{FF2B5EF4-FFF2-40B4-BE49-F238E27FC236}">
                <a16:creationId xmlns:a16="http://schemas.microsoft.com/office/drawing/2014/main" id="{832FB975-4006-2ECA-CFD8-895DBE054DFD}"/>
              </a:ext>
            </a:extLst>
          </p:cNvPr>
          <p:cNvSpPr/>
          <p:nvPr/>
        </p:nvSpPr>
        <p:spPr>
          <a:xfrm rot="16200000">
            <a:off x="231904" y="1435286"/>
            <a:ext cx="914400" cy="482451"/>
          </a:xfrm>
          <a:prstGeom prst="roundRec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Qubits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C7A28D-3FCD-144F-96C9-972C25998FD9}"/>
              </a:ext>
            </a:extLst>
          </p:cNvPr>
          <p:cNvSpPr txBox="1"/>
          <p:nvPr/>
        </p:nvSpPr>
        <p:spPr>
          <a:xfrm>
            <a:off x="941364" y="1260970"/>
            <a:ext cx="194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Readout 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2120AC-3B02-4691-98A6-EF0628ADFE20}"/>
              </a:ext>
            </a:extLst>
          </p:cNvPr>
          <p:cNvSpPr txBox="1"/>
          <p:nvPr/>
        </p:nvSpPr>
        <p:spPr>
          <a:xfrm>
            <a:off x="7039254" y="1211447"/>
            <a:ext cx="48610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state-dependent readout signal is acquired from the qubits that is digitized by an Analog-to-Digital Converter.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digitized data is used for state classification.</a:t>
            </a:r>
          </a:p>
        </p:txBody>
      </p:sp>
      <p:pic>
        <p:nvPicPr>
          <p:cNvPr id="44" name="Picture 4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613D428C-E787-2DED-ABA8-96201C11C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9" t="2933" r="2917" b="18872"/>
          <a:stretch/>
        </p:blipFill>
        <p:spPr>
          <a:xfrm>
            <a:off x="1371583" y="1714197"/>
            <a:ext cx="1083805" cy="6286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8A15F49-1C6A-621B-A61A-060145285A3E}"/>
              </a:ext>
            </a:extLst>
          </p:cNvPr>
          <p:cNvSpPr/>
          <p:nvPr/>
        </p:nvSpPr>
        <p:spPr>
          <a:xfrm>
            <a:off x="3398685" y="3897959"/>
            <a:ext cx="738909" cy="384997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722F5DA-A408-F532-59E7-ADBACE598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544" t="17202" r="9609" b="18060"/>
          <a:stretch/>
        </p:blipFill>
        <p:spPr>
          <a:xfrm>
            <a:off x="6271044" y="3383857"/>
            <a:ext cx="2035748" cy="1417823"/>
          </a:xfrm>
          <a:prstGeom prst="rect">
            <a:avLst/>
          </a:prstGeom>
        </p:spPr>
      </p:pic>
      <p:graphicFrame>
        <p:nvGraphicFramePr>
          <p:cNvPr id="47" name="Table 55">
            <a:extLst>
              <a:ext uri="{FF2B5EF4-FFF2-40B4-BE49-F238E27FC236}">
                <a16:creationId xmlns:a16="http://schemas.microsoft.com/office/drawing/2014/main" id="{12CDBF18-BB33-BBBE-517B-4A29E87E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52449"/>
              </p:ext>
            </p:extLst>
          </p:nvPr>
        </p:nvGraphicFramePr>
        <p:xfrm>
          <a:off x="5136625" y="3552815"/>
          <a:ext cx="238927" cy="1070325"/>
        </p:xfrm>
        <a:graphic>
          <a:graphicData uri="http://schemas.openxmlformats.org/drawingml/2006/table">
            <a:tbl>
              <a:tblPr bandRow="1"/>
              <a:tblGrid>
                <a:gridCol w="238927">
                  <a:extLst>
                    <a:ext uri="{9D8B030D-6E8A-4147-A177-3AD203B41FA5}">
                      <a16:colId xmlns:a16="http://schemas.microsoft.com/office/drawing/2014/main" val="942288614"/>
                    </a:ext>
                  </a:extLst>
                </a:gridCol>
              </a:tblGrid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13239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588060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03146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189171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64480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CE8CB1-747C-5906-EDC2-AAF4D5FB8CAC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5375552" y="4087977"/>
            <a:ext cx="895492" cy="4792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57227C6-4491-1CB4-63D9-D891FBDB2ADB}"/>
              </a:ext>
            </a:extLst>
          </p:cNvPr>
          <p:cNvSpPr txBox="1"/>
          <p:nvPr/>
        </p:nvSpPr>
        <p:spPr>
          <a:xfrm>
            <a:off x="4156993" y="312546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1000 sample 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14FAD1-D7B1-EB7B-C855-535085911D33}"/>
              </a:ext>
            </a:extLst>
          </p:cNvPr>
          <p:cNvSpPr txBox="1"/>
          <p:nvPr/>
        </p:nvSpPr>
        <p:spPr>
          <a:xfrm>
            <a:off x="3500403" y="1712628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Time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dependent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signal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3A224E-59AA-730C-B978-CEAFFD6A982C}"/>
              </a:ext>
            </a:extLst>
          </p:cNvPr>
          <p:cNvSpPr txBox="1"/>
          <p:nvPr/>
        </p:nvSpPr>
        <p:spPr>
          <a:xfrm>
            <a:off x="-1" y="5790201"/>
            <a:ext cx="121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1Lienhard, Benjamin, et al. "Deep-neural-network discrimination of multiplexed superconducting-qubit states." Physical Review Applied 17.1 (2022): 014024.</a:t>
            </a:r>
          </a:p>
        </p:txBody>
      </p:sp>
    </p:spTree>
    <p:extLst>
      <p:ext uri="{BB962C8B-B14F-4D97-AF65-F5344CB8AC3E}">
        <p14:creationId xmlns:p14="http://schemas.microsoft.com/office/powerpoint/2010/main" val="24806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33" grpId="0"/>
      <p:bldP spid="35" grpId="0"/>
      <p:bldP spid="39" grpId="0"/>
      <p:bldP spid="45" grpId="0" animBg="1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Are Measurements Error-Prone?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B58BA-0137-495B-AB79-1C51FF399D52}"/>
              </a:ext>
            </a:extLst>
          </p:cNvPr>
          <p:cNvSpPr txBox="1"/>
          <p:nvPr/>
        </p:nvSpPr>
        <p:spPr>
          <a:xfrm>
            <a:off x="-8474" y="1124488"/>
            <a:ext cx="1149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xample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a measurement operation</a:t>
            </a: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superconducting qubit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0EFE4A-6D9C-5A71-0146-4593156E77C6}"/>
              </a:ext>
            </a:extLst>
          </p:cNvPr>
          <p:cNvSpPr/>
          <p:nvPr/>
        </p:nvSpPr>
        <p:spPr bwMode="auto">
          <a:xfrm>
            <a:off x="2376859" y="5299516"/>
            <a:ext cx="580767" cy="550574"/>
          </a:xfrm>
          <a:prstGeom prst="ellipse">
            <a:avLst/>
          </a:prstGeom>
          <a:solidFill>
            <a:srgbClr val="CCD5AE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ACA6552-2D1B-D9A8-5D6F-938C91823B03}"/>
              </a:ext>
            </a:extLst>
          </p:cNvPr>
          <p:cNvSpPr/>
          <p:nvPr/>
        </p:nvSpPr>
        <p:spPr>
          <a:xfrm>
            <a:off x="1781292" y="1984677"/>
            <a:ext cx="1771903" cy="70291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Measure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DA3E5D-9350-8D71-1ACA-C4C2D814FC8E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2667243" y="2687594"/>
            <a:ext cx="1" cy="2611922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7" name="Rounded Rectangular Callout 10">
            <a:extLst>
              <a:ext uri="{FF2B5EF4-FFF2-40B4-BE49-F238E27FC236}">
                <a16:creationId xmlns:a16="http://schemas.microsoft.com/office/drawing/2014/main" id="{6D630349-BFE7-28B8-B1C5-160D738134BA}"/>
              </a:ext>
            </a:extLst>
          </p:cNvPr>
          <p:cNvSpPr/>
          <p:nvPr/>
        </p:nvSpPr>
        <p:spPr>
          <a:xfrm>
            <a:off x="1730179" y="1477463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9" name="Rounded Rectangular Callout 10">
            <a:extLst>
              <a:ext uri="{FF2B5EF4-FFF2-40B4-BE49-F238E27FC236}">
                <a16:creationId xmlns:a16="http://schemas.microsoft.com/office/drawing/2014/main" id="{00D61406-5484-0A98-229D-EE26BCFC0290}"/>
              </a:ext>
            </a:extLst>
          </p:cNvPr>
          <p:cNvSpPr/>
          <p:nvPr/>
        </p:nvSpPr>
        <p:spPr>
          <a:xfrm>
            <a:off x="2857755" y="1458129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D70CE0-1824-2F7B-5187-728454242B5A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2107258" y="1866642"/>
            <a:ext cx="559986" cy="118035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8550CB-F963-F462-6A8B-ECC7FA473C4E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V="1">
            <a:off x="2667244" y="1847308"/>
            <a:ext cx="567590" cy="137369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A174D6-8BE6-C915-AFD4-DC63999D185E}"/>
              </a:ext>
            </a:extLst>
          </p:cNvPr>
          <p:cNvGrpSpPr/>
          <p:nvPr/>
        </p:nvGrpSpPr>
        <p:grpSpPr>
          <a:xfrm>
            <a:off x="4274041" y="5319303"/>
            <a:ext cx="1655806" cy="664579"/>
            <a:chOff x="2891481" y="5424341"/>
            <a:chExt cx="1655806" cy="664579"/>
          </a:xfrm>
        </p:grpSpPr>
        <p:sp>
          <p:nvSpPr>
            <p:cNvPr id="14" name="Equal 13">
              <a:extLst>
                <a:ext uri="{FF2B5EF4-FFF2-40B4-BE49-F238E27FC236}">
                  <a16:creationId xmlns:a16="http://schemas.microsoft.com/office/drawing/2014/main" id="{F6B67474-3D52-50A1-8A4D-62D02E93484B}"/>
                </a:ext>
              </a:extLst>
            </p:cNvPr>
            <p:cNvSpPr/>
            <p:nvPr/>
          </p:nvSpPr>
          <p:spPr bwMode="auto">
            <a:xfrm>
              <a:off x="2891481" y="5503911"/>
              <a:ext cx="580768" cy="535532"/>
            </a:xfrm>
            <a:prstGeom prst="mathEqual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86BEAA42-F4C3-FE6C-2B68-8C541778CFFE}"/>
                </a:ext>
              </a:extLst>
            </p:cNvPr>
            <p:cNvSpPr/>
            <p:nvPr/>
          </p:nvSpPr>
          <p:spPr bwMode="auto">
            <a:xfrm>
              <a:off x="3867665" y="5424341"/>
              <a:ext cx="679622" cy="664579"/>
            </a:xfrm>
            <a:prstGeom prst="mathMultiply">
              <a:avLst/>
            </a:prstGeom>
            <a:solidFill>
              <a:srgbClr val="FFCB77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41AF42B5-DEBF-099E-866B-A9A99FC2781C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rot="5400000" flipH="1" flipV="1">
              <a:off x="3683834" y="5090590"/>
              <a:ext cx="21673" cy="1025611"/>
            </a:xfrm>
            <a:prstGeom prst="bentConnector4">
              <a:avLst>
                <a:gd name="adj1" fmla="val 744539"/>
                <a:gd name="adj2" fmla="val 100205"/>
              </a:avLst>
            </a:prstGeom>
            <a:noFill/>
            <a:ln w="508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3717C99-4187-E338-DB3A-70F556A8C87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rot="10800000" flipV="1">
              <a:off x="3181866" y="5896639"/>
              <a:ext cx="1025611" cy="32483"/>
            </a:xfrm>
            <a:prstGeom prst="bentConnector4">
              <a:avLst>
                <a:gd name="adj1" fmla="val -10"/>
                <a:gd name="adj2" fmla="val 654564"/>
              </a:avLst>
            </a:prstGeom>
            <a:noFill/>
            <a:ln w="508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3BC1973-8B0C-C49B-4474-EC24D1F4849A}"/>
              </a:ext>
            </a:extLst>
          </p:cNvPr>
          <p:cNvSpPr/>
          <p:nvPr/>
        </p:nvSpPr>
        <p:spPr>
          <a:xfrm>
            <a:off x="3997813" y="4765834"/>
            <a:ext cx="2223540" cy="41524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Resonator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18C6F5-2D1C-F139-C807-002FAA53158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5109583" y="5181083"/>
            <a:ext cx="6" cy="145560"/>
          </a:xfrm>
          <a:prstGeom prst="straightConnector1">
            <a:avLst/>
          </a:prstGeom>
          <a:noFill/>
          <a:ln w="5080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none" w="lg" len="lg"/>
          </a:ln>
          <a:effectLst/>
        </p:spPr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A5B9DF1-CB6C-87E6-C4CE-1364F6F755F7}"/>
              </a:ext>
            </a:extLst>
          </p:cNvPr>
          <p:cNvSpPr/>
          <p:nvPr/>
        </p:nvSpPr>
        <p:spPr>
          <a:xfrm>
            <a:off x="4010037" y="3429815"/>
            <a:ext cx="2223544" cy="41524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Amplifier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BA2CD-208F-F8D1-89A5-4F1F2B805695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V="1">
            <a:off x="5109584" y="3845064"/>
            <a:ext cx="12225" cy="251216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514A01A-24C3-260E-E872-1AC152B5E7E9}"/>
              </a:ext>
            </a:extLst>
          </p:cNvPr>
          <p:cNvSpPr/>
          <p:nvPr/>
        </p:nvSpPr>
        <p:spPr>
          <a:xfrm>
            <a:off x="3997813" y="4096280"/>
            <a:ext cx="2223541" cy="43614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SNR+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5D67A3-C150-0979-847A-23FA30A24A3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V="1">
            <a:off x="5109583" y="4532427"/>
            <a:ext cx="1" cy="233407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338E5853-2531-D5B0-81D3-1C3A812FF351}"/>
              </a:ext>
            </a:extLst>
          </p:cNvPr>
          <p:cNvSpPr/>
          <p:nvPr/>
        </p:nvSpPr>
        <p:spPr>
          <a:xfrm>
            <a:off x="4020640" y="2070917"/>
            <a:ext cx="2223546" cy="49189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Discriminator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93F411-A177-6A00-39A8-AEAB16A9525B}"/>
              </a:ext>
            </a:extLst>
          </p:cNvPr>
          <p:cNvCxnSpPr>
            <a:cxnSpLocks/>
            <a:stCxn id="20" idx="0"/>
            <a:endCxn id="35" idx="2"/>
          </p:cNvCxnSpPr>
          <p:nvPr/>
        </p:nvCxnSpPr>
        <p:spPr>
          <a:xfrm flipV="1">
            <a:off x="5121809" y="3206217"/>
            <a:ext cx="10604" cy="223598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26" name="Rounded Rectangular Callout 10">
            <a:extLst>
              <a:ext uri="{FF2B5EF4-FFF2-40B4-BE49-F238E27FC236}">
                <a16:creationId xmlns:a16="http://schemas.microsoft.com/office/drawing/2014/main" id="{5B8986E1-C89C-37EE-0634-B91A1FCF1989}"/>
              </a:ext>
            </a:extLst>
          </p:cNvPr>
          <p:cNvSpPr/>
          <p:nvPr/>
        </p:nvSpPr>
        <p:spPr>
          <a:xfrm>
            <a:off x="4134995" y="1427873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27" name="Rounded Rectangular Callout 10">
            <a:extLst>
              <a:ext uri="{FF2B5EF4-FFF2-40B4-BE49-F238E27FC236}">
                <a16:creationId xmlns:a16="http://schemas.microsoft.com/office/drawing/2014/main" id="{A51C9CAF-C98D-E9C5-E065-E8ABE2E35D3E}"/>
              </a:ext>
            </a:extLst>
          </p:cNvPr>
          <p:cNvSpPr/>
          <p:nvPr/>
        </p:nvSpPr>
        <p:spPr>
          <a:xfrm>
            <a:off x="5398026" y="1453926"/>
            <a:ext cx="754158" cy="38917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8FEC7B-CED0-1125-52D1-CF138C3CC430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H="1" flipV="1">
            <a:off x="4512074" y="1817052"/>
            <a:ext cx="620339" cy="253865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6E781E-C507-C587-5760-6FE6E9BC50D8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5132413" y="1843105"/>
            <a:ext cx="642692" cy="227812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30" name="Rounded Rectangular Callout 10">
            <a:extLst>
              <a:ext uri="{FF2B5EF4-FFF2-40B4-BE49-F238E27FC236}">
                <a16:creationId xmlns:a16="http://schemas.microsoft.com/office/drawing/2014/main" id="{88A211F2-FE48-3DA9-A069-C4C618AE6F9D}"/>
              </a:ext>
            </a:extLst>
          </p:cNvPr>
          <p:cNvSpPr/>
          <p:nvPr/>
        </p:nvSpPr>
        <p:spPr>
          <a:xfrm>
            <a:off x="6204362" y="3504419"/>
            <a:ext cx="1122579" cy="38917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300 K</a:t>
            </a:r>
          </a:p>
        </p:txBody>
      </p:sp>
      <p:sp>
        <p:nvSpPr>
          <p:cNvPr id="31" name="Rounded Rectangular Callout 10">
            <a:extLst>
              <a:ext uri="{FF2B5EF4-FFF2-40B4-BE49-F238E27FC236}">
                <a16:creationId xmlns:a16="http://schemas.microsoft.com/office/drawing/2014/main" id="{4E4E6A55-ABD1-03FF-B7BA-2C938CBF543E}"/>
              </a:ext>
            </a:extLst>
          </p:cNvPr>
          <p:cNvSpPr/>
          <p:nvPr/>
        </p:nvSpPr>
        <p:spPr>
          <a:xfrm>
            <a:off x="6085290" y="5561310"/>
            <a:ext cx="1360721" cy="38916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20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mK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2C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2" name="Rounded Rectangular Callout 10">
            <a:extLst>
              <a:ext uri="{FF2B5EF4-FFF2-40B4-BE49-F238E27FC236}">
                <a16:creationId xmlns:a16="http://schemas.microsoft.com/office/drawing/2014/main" id="{E672AA41-FB1F-374A-9763-28F9672B4FB1}"/>
              </a:ext>
            </a:extLst>
          </p:cNvPr>
          <p:cNvSpPr/>
          <p:nvPr/>
        </p:nvSpPr>
        <p:spPr>
          <a:xfrm>
            <a:off x="6166799" y="4344593"/>
            <a:ext cx="1122579" cy="389178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3-4 K</a:t>
            </a:r>
          </a:p>
        </p:txBody>
      </p:sp>
      <p:sp>
        <p:nvSpPr>
          <p:cNvPr id="33" name="Rounded Rectangular Callout 10">
            <a:extLst>
              <a:ext uri="{FF2B5EF4-FFF2-40B4-BE49-F238E27FC236}">
                <a16:creationId xmlns:a16="http://schemas.microsoft.com/office/drawing/2014/main" id="{E5243C87-AD8D-0395-94F3-2F29E67281F7}"/>
              </a:ext>
            </a:extLst>
          </p:cNvPr>
          <p:cNvSpPr/>
          <p:nvPr/>
        </p:nvSpPr>
        <p:spPr>
          <a:xfrm>
            <a:off x="7930171" y="1921383"/>
            <a:ext cx="3269066" cy="783093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Frequency shift is sensitive to noise</a:t>
            </a:r>
          </a:p>
        </p:txBody>
      </p:sp>
      <p:sp>
        <p:nvSpPr>
          <p:cNvPr id="34" name="Rounded Rectangular Callout 10">
            <a:extLst>
              <a:ext uri="{FF2B5EF4-FFF2-40B4-BE49-F238E27FC236}">
                <a16:creationId xmlns:a16="http://schemas.microsoft.com/office/drawing/2014/main" id="{5BCBF031-F92B-12F3-2B83-77E636367ADC}"/>
              </a:ext>
            </a:extLst>
          </p:cNvPr>
          <p:cNvSpPr/>
          <p:nvPr/>
        </p:nvSpPr>
        <p:spPr>
          <a:xfrm>
            <a:off x="7930171" y="2836234"/>
            <a:ext cx="3269066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Thermal noise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E4D7661-D8AD-6A43-79CA-2F66DA2F692B}"/>
              </a:ext>
            </a:extLst>
          </p:cNvPr>
          <p:cNvSpPr/>
          <p:nvPr/>
        </p:nvSpPr>
        <p:spPr>
          <a:xfrm>
            <a:off x="4020640" y="2809436"/>
            <a:ext cx="2223546" cy="396781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ADC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9232D4-0B79-969D-A718-CC1237A2207C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V="1">
            <a:off x="5132413" y="2562816"/>
            <a:ext cx="0" cy="246620"/>
          </a:xfrm>
          <a:prstGeom prst="straightConnector1">
            <a:avLst/>
          </a:prstGeom>
          <a:noFill/>
          <a:ln w="31750" cap="flat" cmpd="sng" algn="ctr">
            <a:solidFill>
              <a:srgbClr val="D2D2D2">
                <a:lumMod val="10000"/>
              </a:srgbClr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37" name="Rounded Rectangular Callout 10">
            <a:extLst>
              <a:ext uri="{FF2B5EF4-FFF2-40B4-BE49-F238E27FC236}">
                <a16:creationId xmlns:a16="http://schemas.microsoft.com/office/drawing/2014/main" id="{86C759FB-66F3-B5B1-7CC3-A2AA47BD6537}"/>
              </a:ext>
            </a:extLst>
          </p:cNvPr>
          <p:cNvSpPr/>
          <p:nvPr/>
        </p:nvSpPr>
        <p:spPr>
          <a:xfrm>
            <a:off x="7930171" y="3743254"/>
            <a:ext cx="3269066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Long latency</a:t>
            </a:r>
          </a:p>
        </p:txBody>
      </p:sp>
      <p:sp>
        <p:nvSpPr>
          <p:cNvPr id="38" name="Rounded Rectangular Callout 10">
            <a:extLst>
              <a:ext uri="{FF2B5EF4-FFF2-40B4-BE49-F238E27FC236}">
                <a16:creationId xmlns:a16="http://schemas.microsoft.com/office/drawing/2014/main" id="{7B61B1FF-939C-47E4-94CD-28C7FDA5511D}"/>
              </a:ext>
            </a:extLst>
          </p:cNvPr>
          <p:cNvSpPr/>
          <p:nvPr/>
        </p:nvSpPr>
        <p:spPr>
          <a:xfrm>
            <a:off x="7924800" y="4663483"/>
            <a:ext cx="3269067" cy="783092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EDF6F9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Inaccurate classification</a:t>
            </a:r>
          </a:p>
        </p:txBody>
      </p:sp>
      <p:sp>
        <p:nvSpPr>
          <p:cNvPr id="39" name="Rounded Rectangular Callout 10">
            <a:extLst>
              <a:ext uri="{FF2B5EF4-FFF2-40B4-BE49-F238E27FC236}">
                <a16:creationId xmlns:a16="http://schemas.microsoft.com/office/drawing/2014/main" id="{70FFA006-8AA1-C33F-E813-11C4DD6B365C}"/>
              </a:ext>
            </a:extLst>
          </p:cNvPr>
          <p:cNvSpPr/>
          <p:nvPr/>
        </p:nvSpPr>
        <p:spPr>
          <a:xfrm>
            <a:off x="6202103" y="2050196"/>
            <a:ext cx="1589822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Software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4A781D-683B-25F2-3AF8-8796AD6BA02F}"/>
              </a:ext>
            </a:extLst>
          </p:cNvPr>
          <p:cNvCxnSpPr/>
          <p:nvPr/>
        </p:nvCxnSpPr>
        <p:spPr>
          <a:xfrm>
            <a:off x="3783382" y="2708348"/>
            <a:ext cx="4040021" cy="0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dash"/>
            <a:headEnd type="none"/>
            <a:tailEnd type="none"/>
          </a:ln>
          <a:effectLst/>
        </p:spPr>
      </p:cxnSp>
      <p:sp>
        <p:nvSpPr>
          <p:cNvPr id="41" name="Rounded Rectangular Callout 10">
            <a:extLst>
              <a:ext uri="{FF2B5EF4-FFF2-40B4-BE49-F238E27FC236}">
                <a16:creationId xmlns:a16="http://schemas.microsoft.com/office/drawing/2014/main" id="{1A35AAFB-2C86-C7CE-2127-A23F5EB21EF1}"/>
              </a:ext>
            </a:extLst>
          </p:cNvPr>
          <p:cNvSpPr/>
          <p:nvPr/>
        </p:nvSpPr>
        <p:spPr>
          <a:xfrm>
            <a:off x="6095282" y="2821870"/>
            <a:ext cx="1913789" cy="433327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Hardware</a:t>
            </a:r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806D01AC-CEEB-6461-168D-8E2CDA6ACEB6}"/>
              </a:ext>
            </a:extLst>
          </p:cNvPr>
          <p:cNvSpPr/>
          <p:nvPr/>
        </p:nvSpPr>
        <p:spPr bwMode="auto">
          <a:xfrm rot="4436091">
            <a:off x="2261376" y="3637841"/>
            <a:ext cx="811732" cy="691618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5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8" grpId="0" animBg="1"/>
      <p:bldP spid="20" grpId="0" animBg="1"/>
      <p:bldP spid="22" grpId="0" animBg="1"/>
      <p:bldP spid="24" grpId="0" animBg="1"/>
      <p:bldP spid="26" grpId="0"/>
      <p:bldP spid="27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7" grpId="0" animBg="1"/>
      <p:bldP spid="38" grpId="0" animBg="1"/>
      <p:bldP spid="39" grpId="0"/>
      <p:bldP spid="41" grpId="0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About Implementation Of The NN Classifier?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3" y="612648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 complexity</a:t>
            </a:r>
            <a:r>
              <a:rPr lang="en-US" sz="2400" kern="0" dirty="0">
                <a:solidFill>
                  <a:prstClr val="white"/>
                </a:solidFill>
                <a:latin typeface="Calibri"/>
              </a:rPr>
              <a:t> of NN classifiers limit their adoption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82C27-5D5C-0CEE-B20C-B41E95862981}"/>
              </a:ext>
            </a:extLst>
          </p:cNvPr>
          <p:cNvSpPr txBox="1"/>
          <p:nvPr/>
        </p:nvSpPr>
        <p:spPr>
          <a:xfrm>
            <a:off x="8985230" y="1972733"/>
            <a:ext cx="79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0 - 31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620C1B-1588-2696-67A8-93C43492DCE9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3425858" y="2153467"/>
            <a:ext cx="300200" cy="248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7DE710-55B1-164C-5F98-BEBEFFBA63AD}"/>
              </a:ext>
            </a:extLst>
          </p:cNvPr>
          <p:cNvSpPr txBox="1"/>
          <p:nvPr/>
        </p:nvSpPr>
        <p:spPr>
          <a:xfrm>
            <a:off x="2042561" y="1555783"/>
            <a:ext cx="1383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Multiplexed readout 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Signal</a:t>
            </a:r>
          </a:p>
          <a:p>
            <a:pPr algn="ctr"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(5 qubits)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761B0C-18BF-EE3E-C7BA-27A7AC653D7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4464967" y="2153467"/>
            <a:ext cx="999031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6F122F-13BE-8C84-80A4-EE30DABAFA89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 flipV="1">
            <a:off x="8634165" y="2157399"/>
            <a:ext cx="351065" cy="86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A7A32D-D59D-424B-B25E-34ED5EC44A23}"/>
              </a:ext>
            </a:extLst>
          </p:cNvPr>
          <p:cNvSpPr txBox="1"/>
          <p:nvPr/>
        </p:nvSpPr>
        <p:spPr>
          <a:xfrm>
            <a:off x="6229412" y="2866311"/>
            <a:ext cx="253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&gt;½ million parameters!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962E8F-1BA7-8D33-BE2B-995375F66F80}"/>
              </a:ext>
            </a:extLst>
          </p:cNvPr>
          <p:cNvSpPr/>
          <p:nvPr/>
        </p:nvSpPr>
        <p:spPr>
          <a:xfrm>
            <a:off x="3726058" y="1960968"/>
            <a:ext cx="738909" cy="384997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F9A2FE6-892C-7130-D040-B33AD56ED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544" t="17202" r="9609" b="18060"/>
          <a:stretch/>
        </p:blipFill>
        <p:spPr>
          <a:xfrm>
            <a:off x="6598417" y="1449348"/>
            <a:ext cx="2035748" cy="1417823"/>
          </a:xfrm>
          <a:prstGeom prst="rect">
            <a:avLst/>
          </a:prstGeom>
        </p:spPr>
      </p:pic>
      <p:graphicFrame>
        <p:nvGraphicFramePr>
          <p:cNvPr id="28" name="Table 55">
            <a:extLst>
              <a:ext uri="{FF2B5EF4-FFF2-40B4-BE49-F238E27FC236}">
                <a16:creationId xmlns:a16="http://schemas.microsoft.com/office/drawing/2014/main" id="{28E06F1C-BC43-D005-1D37-B228B221A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63291"/>
              </p:ext>
            </p:extLst>
          </p:nvPr>
        </p:nvGraphicFramePr>
        <p:xfrm>
          <a:off x="5463998" y="1618305"/>
          <a:ext cx="238927" cy="1070325"/>
        </p:xfrm>
        <a:graphic>
          <a:graphicData uri="http://schemas.openxmlformats.org/drawingml/2006/table">
            <a:tbl>
              <a:tblPr bandRow="1"/>
              <a:tblGrid>
                <a:gridCol w="238927">
                  <a:extLst>
                    <a:ext uri="{9D8B030D-6E8A-4147-A177-3AD203B41FA5}">
                      <a16:colId xmlns:a16="http://schemas.microsoft.com/office/drawing/2014/main" val="942288614"/>
                    </a:ext>
                  </a:extLst>
                </a:gridCol>
              </a:tblGrid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13239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588060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03146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189171"/>
                  </a:ext>
                </a:extLst>
              </a:tr>
              <a:tr h="214065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Red Hat Text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>
                    <a:lnL w="12700" cmpd="sng">
                      <a:solidFill>
                        <a:srgbClr val="202020"/>
                      </a:solidFill>
                    </a:lnL>
                    <a:lnR w="12700" cmpd="sng">
                      <a:solidFill>
                        <a:srgbClr val="202020"/>
                      </a:solidFill>
                    </a:lnR>
                    <a:lnT w="12700" cmpd="sng">
                      <a:solidFill>
                        <a:srgbClr val="202020"/>
                      </a:solidFill>
                    </a:lnT>
                    <a:lnB w="12700" cmpd="sng">
                      <a:solidFill>
                        <a:srgbClr val="20202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0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6448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91FC5D-E7CB-BB14-7AF8-E580239CA93D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5702925" y="2153467"/>
            <a:ext cx="895492" cy="4793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3D0F2E-71AF-93B3-D7CB-A243F9346EA9}"/>
              </a:ext>
            </a:extLst>
          </p:cNvPr>
          <p:cNvSpPr txBox="1"/>
          <p:nvPr/>
        </p:nvSpPr>
        <p:spPr>
          <a:xfrm>
            <a:off x="4484442" y="117405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1000 sample buffer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E35C53-5952-FD77-A7F5-7FBDE18CA869}"/>
              </a:ext>
            </a:extLst>
          </p:cNvPr>
          <p:cNvSpPr txBox="1"/>
          <p:nvPr/>
        </p:nvSpPr>
        <p:spPr>
          <a:xfrm>
            <a:off x="1529946" y="3767001"/>
            <a:ext cx="46994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ed Hat Text"/>
              </a:rPr>
              <a:t>Up to 25% reduction in state assignment error rate compared to contemporary classifiers.</a:t>
            </a:r>
          </a:p>
          <a:p>
            <a:pPr marL="342900" indent="-342900" defTabSz="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ed Hat Text"/>
              </a:rPr>
              <a:t>Up to 10x reduction in readout crosstalk.</a:t>
            </a: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B8595457-FB4D-74BC-226C-49B573512B27}"/>
              </a:ext>
            </a:extLst>
          </p:cNvPr>
          <p:cNvSpPr/>
          <p:nvPr/>
        </p:nvSpPr>
        <p:spPr>
          <a:xfrm>
            <a:off x="6598417" y="3758536"/>
            <a:ext cx="3278968" cy="983344"/>
          </a:xfrm>
          <a:prstGeom prst="round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High hardware complexity (&gt;100% LUT utilization on Xilinx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MPSoCs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7FB2F-5D0A-F560-144E-68F1D1713940}"/>
              </a:ext>
            </a:extLst>
          </p:cNvPr>
          <p:cNvSpPr txBox="1"/>
          <p:nvPr/>
        </p:nvSpPr>
        <p:spPr>
          <a:xfrm>
            <a:off x="6598417" y="3289725"/>
            <a:ext cx="109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>
                <a:solidFill>
                  <a:srgbClr val="202020"/>
                </a:solidFill>
                <a:latin typeface="Red Hat Text"/>
              </a:rPr>
              <a:t>But…..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B8505C-DB22-31C9-F5FA-41AA3C17711D}"/>
              </a:ext>
            </a:extLst>
          </p:cNvPr>
          <p:cNvSpPr/>
          <p:nvPr/>
        </p:nvSpPr>
        <p:spPr>
          <a:xfrm>
            <a:off x="6598417" y="4820489"/>
            <a:ext cx="3278968" cy="983344"/>
          </a:xfrm>
          <a:prstGeom prst="round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Slow if implemented in software</a:t>
            </a:r>
          </a:p>
        </p:txBody>
      </p:sp>
    </p:spTree>
    <p:extLst>
      <p:ext uri="{BB962C8B-B14F-4D97-AF65-F5344CB8AC3E}">
        <p14:creationId xmlns:p14="http://schemas.microsoft.com/office/powerpoint/2010/main" val="36790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3" grpId="0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Understanding Measurement Classifier Space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Ideally, we want the benefits of NN at lower complexity as IBM’s classifier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4AE9559-CFD5-A432-8043-6459A363F468}"/>
              </a:ext>
            </a:extLst>
          </p:cNvPr>
          <p:cNvSpPr txBox="1">
            <a:spLocks/>
          </p:cNvSpPr>
          <p:nvPr/>
        </p:nvSpPr>
        <p:spPr>
          <a:xfrm>
            <a:off x="6095556" y="1882384"/>
            <a:ext cx="6358828" cy="1998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Retain crosstalk mitigation advantages offered by neural networks.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 hardware complexity.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0569D-E1D5-C9A5-E5AE-608DB64C3D5B}"/>
              </a:ext>
            </a:extLst>
          </p:cNvPr>
          <p:cNvGrpSpPr/>
          <p:nvPr/>
        </p:nvGrpSpPr>
        <p:grpSpPr>
          <a:xfrm>
            <a:off x="1011271" y="1290452"/>
            <a:ext cx="5380708" cy="4277096"/>
            <a:chOff x="3759577" y="1918838"/>
            <a:chExt cx="5723648" cy="41819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F2F169-CC32-896A-916F-739DD270B72C}"/>
                </a:ext>
              </a:extLst>
            </p:cNvPr>
            <p:cNvSpPr/>
            <p:nvPr/>
          </p:nvSpPr>
          <p:spPr>
            <a:xfrm>
              <a:off x="6040290" y="2510284"/>
              <a:ext cx="1968985" cy="2737588"/>
            </a:xfrm>
            <a:prstGeom prst="rect">
              <a:avLst/>
            </a:prstGeom>
            <a:solidFill>
              <a:srgbClr val="432E4F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3033F5-EA93-BF0C-C469-A5DF1761A648}"/>
                </a:ext>
              </a:extLst>
            </p:cNvPr>
            <p:cNvSpPr/>
            <p:nvPr/>
          </p:nvSpPr>
          <p:spPr>
            <a:xfrm>
              <a:off x="4575948" y="2510287"/>
              <a:ext cx="1464341" cy="2737588"/>
            </a:xfrm>
            <a:prstGeom prst="rect">
              <a:avLst/>
            </a:prstGeom>
            <a:solidFill>
              <a:srgbClr val="C5050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4A9A0C-3438-9662-E2DA-37A04084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440801" y="5247878"/>
              <a:ext cx="458925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0202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0A69-BE58-2698-C17F-25CEADD4D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948" y="2332150"/>
              <a:ext cx="0" cy="3071004"/>
            </a:xfrm>
            <a:prstGeom prst="straightConnector1">
              <a:avLst/>
            </a:prstGeom>
            <a:noFill/>
            <a:ln w="38100" cap="flat" cmpd="sng" algn="ctr">
              <a:solidFill>
                <a:srgbClr val="20202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C7292D-7684-02EB-9291-0980972908E3}"/>
                </a:ext>
              </a:extLst>
            </p:cNvPr>
            <p:cNvSpPr txBox="1"/>
            <p:nvPr/>
          </p:nvSpPr>
          <p:spPr>
            <a:xfrm rot="16200000">
              <a:off x="2422227" y="3595373"/>
              <a:ext cx="3071003" cy="39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Readout Error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4F1C27-D726-9722-1A59-2F54E1EB6F1B}"/>
                </a:ext>
              </a:extLst>
            </p:cNvPr>
            <p:cNvSpPr txBox="1"/>
            <p:nvPr/>
          </p:nvSpPr>
          <p:spPr>
            <a:xfrm>
              <a:off x="4575948" y="5288314"/>
              <a:ext cx="3824371" cy="81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Classification latency /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Hardware complexity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0044D1-B4B1-9733-C8E9-2EC4847B35B2}"/>
                </a:ext>
              </a:extLst>
            </p:cNvPr>
            <p:cNvSpPr/>
            <p:nvPr/>
          </p:nvSpPr>
          <p:spPr>
            <a:xfrm>
              <a:off x="4794484" y="3971169"/>
              <a:ext cx="247297" cy="25016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20202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41DB74-64BB-6900-68FF-AB0B2A5AF232}"/>
                </a:ext>
              </a:extLst>
            </p:cNvPr>
            <p:cNvSpPr txBox="1"/>
            <p:nvPr/>
          </p:nvSpPr>
          <p:spPr>
            <a:xfrm>
              <a:off x="4572273" y="3039510"/>
              <a:ext cx="1297259" cy="90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IBM hardware classifier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F5A542-27F8-658A-C55F-DAC29F812004}"/>
                </a:ext>
              </a:extLst>
            </p:cNvPr>
            <p:cNvSpPr txBox="1"/>
            <p:nvPr/>
          </p:nvSpPr>
          <p:spPr>
            <a:xfrm>
              <a:off x="7982230" y="4383038"/>
              <a:ext cx="1500995" cy="63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Large FNN Classifier</a:t>
              </a:r>
            </a:p>
          </p:txBody>
        </p:sp>
        <p:sp>
          <p:nvSpPr>
            <p:cNvPr id="33" name="Arrow: Down 13">
              <a:extLst>
                <a:ext uri="{FF2B5EF4-FFF2-40B4-BE49-F238E27FC236}">
                  <a16:creationId xmlns:a16="http://schemas.microsoft.com/office/drawing/2014/main" id="{656250FD-FAF2-7034-4FBF-490CFB171F51}"/>
                </a:ext>
              </a:extLst>
            </p:cNvPr>
            <p:cNvSpPr/>
            <p:nvPr/>
          </p:nvSpPr>
          <p:spPr>
            <a:xfrm rot="20951451">
              <a:off x="4933279" y="4246858"/>
              <a:ext cx="166965" cy="627510"/>
            </a:xfrm>
            <a:prstGeom prst="downArrow">
              <a:avLst/>
            </a:prstGeom>
            <a:solidFill>
              <a:srgbClr val="202020">
                <a:lumMod val="50000"/>
                <a:lumOff val="50000"/>
              </a:srgbClr>
            </a:solidFill>
            <a:ln w="12700" cap="flat" cmpd="sng" algn="ctr">
              <a:solidFill>
                <a:srgbClr val="20202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4" name="Arrow: Down 14">
              <a:extLst>
                <a:ext uri="{FF2B5EF4-FFF2-40B4-BE49-F238E27FC236}">
                  <a16:creationId xmlns:a16="http://schemas.microsoft.com/office/drawing/2014/main" id="{E50F23A5-5260-0DA8-A6E5-9CDA2795987C}"/>
                </a:ext>
              </a:extLst>
            </p:cNvPr>
            <p:cNvSpPr/>
            <p:nvPr/>
          </p:nvSpPr>
          <p:spPr>
            <a:xfrm rot="5013736">
              <a:off x="6372311" y="3687255"/>
              <a:ext cx="162648" cy="2300097"/>
            </a:xfrm>
            <a:prstGeom prst="downArrow">
              <a:avLst/>
            </a:prstGeom>
            <a:solidFill>
              <a:srgbClr val="202020">
                <a:lumMod val="50000"/>
                <a:lumOff val="50000"/>
              </a:srgbClr>
            </a:solidFill>
            <a:ln w="12700" cap="flat" cmpd="sng" algn="ctr">
              <a:solidFill>
                <a:srgbClr val="20202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5" name="Star: 5 Points 15">
              <a:extLst>
                <a:ext uri="{FF2B5EF4-FFF2-40B4-BE49-F238E27FC236}">
                  <a16:creationId xmlns:a16="http://schemas.microsoft.com/office/drawing/2014/main" id="{C4FCDB4A-D22D-60EA-FFED-6EC4B54DC4CC}"/>
                </a:ext>
              </a:extLst>
            </p:cNvPr>
            <p:cNvSpPr/>
            <p:nvPr/>
          </p:nvSpPr>
          <p:spPr>
            <a:xfrm>
              <a:off x="4997445" y="4878068"/>
              <a:ext cx="247294" cy="207081"/>
            </a:xfrm>
            <a:prstGeom prst="star5">
              <a:avLst/>
            </a:prstGeom>
            <a:solidFill>
              <a:srgbClr val="006992">
                <a:lumMod val="75000"/>
              </a:srgbClr>
            </a:solidFill>
            <a:ln w="12700" cap="flat" cmpd="sng" algn="ctr">
              <a:solidFill>
                <a:srgbClr val="C5050C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A5D146-1955-69BC-657C-3EDB6B57E4C8}"/>
                </a:ext>
              </a:extLst>
            </p:cNvPr>
            <p:cNvSpPr/>
            <p:nvPr/>
          </p:nvSpPr>
          <p:spPr>
            <a:xfrm>
              <a:off x="7725670" y="4582687"/>
              <a:ext cx="247295" cy="238125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301296-D42D-99D2-96B2-90F6AC3DB1A0}"/>
                </a:ext>
              </a:extLst>
            </p:cNvPr>
            <p:cNvSpPr txBox="1"/>
            <p:nvPr/>
          </p:nvSpPr>
          <p:spPr>
            <a:xfrm>
              <a:off x="4572273" y="1918838"/>
              <a:ext cx="1464341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Red Hat Text"/>
                </a:rPr>
                <a:t>Hardware classifiers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527CC8-3D7C-AD02-F5C5-D309EF4EA10A}"/>
                </a:ext>
              </a:extLst>
            </p:cNvPr>
            <p:cNvSpPr txBox="1"/>
            <p:nvPr/>
          </p:nvSpPr>
          <p:spPr>
            <a:xfrm>
              <a:off x="6417963" y="1932855"/>
              <a:ext cx="1591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Red Hat Text"/>
                </a:rPr>
                <a:t>Software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2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Visualizing Readout Process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B4CD255-1214-6AE0-A879-433F2DEECDE8}"/>
              </a:ext>
            </a:extLst>
          </p:cNvPr>
          <p:cNvSpPr/>
          <p:nvPr/>
        </p:nvSpPr>
        <p:spPr>
          <a:xfrm>
            <a:off x="1462751" y="2865974"/>
            <a:ext cx="738909" cy="498763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184096-B132-2C74-92B2-1DA5A3683BE2}"/>
              </a:ext>
            </a:extLst>
          </p:cNvPr>
          <p:cNvCxnSpPr>
            <a:cxnSpLocks/>
            <a:stCxn id="34" idx="2"/>
            <a:endCxn id="31" idx="1"/>
          </p:cNvCxnSpPr>
          <p:nvPr/>
        </p:nvCxnSpPr>
        <p:spPr>
          <a:xfrm flipV="1">
            <a:off x="955188" y="3115356"/>
            <a:ext cx="507563" cy="2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B5D6F-FB9E-8798-1DDE-E35C2F1EFAF7}"/>
              </a:ext>
            </a:extLst>
          </p:cNvPr>
          <p:cNvCxnSpPr>
            <a:cxnSpLocks/>
          </p:cNvCxnSpPr>
          <p:nvPr/>
        </p:nvCxnSpPr>
        <p:spPr>
          <a:xfrm>
            <a:off x="2201660" y="3011278"/>
            <a:ext cx="2021212" cy="697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Rectangle: Rounded Corners 11">
            <a:extLst>
              <a:ext uri="{FF2B5EF4-FFF2-40B4-BE49-F238E27FC236}">
                <a16:creationId xmlns:a16="http://schemas.microsoft.com/office/drawing/2014/main" id="{FBAB5478-9CAB-C93E-4E3E-BA20FE248D93}"/>
              </a:ext>
            </a:extLst>
          </p:cNvPr>
          <p:cNvSpPr/>
          <p:nvPr/>
        </p:nvSpPr>
        <p:spPr>
          <a:xfrm rot="16200000">
            <a:off x="256762" y="2874132"/>
            <a:ext cx="914400" cy="482451"/>
          </a:xfrm>
          <a:prstGeom prst="roundRec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Qubits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31670-9334-41CC-2A90-EC050C4A3CDF}"/>
              </a:ext>
            </a:extLst>
          </p:cNvPr>
          <p:cNvCxnSpPr>
            <a:cxnSpLocks/>
          </p:cNvCxnSpPr>
          <p:nvPr/>
        </p:nvCxnSpPr>
        <p:spPr>
          <a:xfrm>
            <a:off x="2203704" y="3233878"/>
            <a:ext cx="2019168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A8ED01-81D4-AFBD-55C9-86A1E3BAEB59}"/>
              </a:ext>
            </a:extLst>
          </p:cNvPr>
          <p:cNvSpPr txBox="1"/>
          <p:nvPr/>
        </p:nvSpPr>
        <p:spPr>
          <a:xfrm>
            <a:off x="2467397" y="26419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srgbClr val="202020"/>
                </a:solidFill>
                <a:latin typeface="Red Hat Text"/>
              </a:rPr>
              <a:t>Inphase</a:t>
            </a:r>
            <a:r>
              <a:rPr lang="en-US" dirty="0">
                <a:solidFill>
                  <a:srgbClr val="202020"/>
                </a:solidFill>
                <a:latin typeface="Red Hat Text"/>
              </a:rPr>
              <a:t> (I)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34937D-90F9-E3A4-44A0-EA5821519E77}"/>
              </a:ext>
            </a:extLst>
          </p:cNvPr>
          <p:cNvSpPr txBox="1"/>
          <p:nvPr/>
        </p:nvSpPr>
        <p:spPr>
          <a:xfrm>
            <a:off x="2307210" y="3271116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Quadrature (Q)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3021EA-311D-3C5E-5291-1631DA0F9D1C}"/>
              </a:ext>
            </a:extLst>
          </p:cNvPr>
          <p:cNvSpPr txBox="1"/>
          <p:nvPr/>
        </p:nvSpPr>
        <p:spPr>
          <a:xfrm>
            <a:off x="654533" y="4851747"/>
            <a:ext cx="5115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split into two channels – </a:t>
            </a:r>
            <a:r>
              <a:rPr lang="en-US" sz="2000" dirty="0" err="1">
                <a:solidFill>
                  <a:srgbClr val="202020"/>
                </a:solidFill>
                <a:latin typeface="Red Hat Text"/>
              </a:rPr>
              <a:t>Inphase</a:t>
            </a:r>
            <a:r>
              <a:rPr lang="en-US" sz="2000" dirty="0">
                <a:solidFill>
                  <a:srgbClr val="202020"/>
                </a:solidFill>
                <a:latin typeface="Red Hat Text"/>
              </a:rPr>
              <a:t> (I) and Quadrature (Q).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8D01C-C05C-D701-ABCC-3504BEB14197}"/>
              </a:ext>
            </a:extLst>
          </p:cNvPr>
          <p:cNvSpPr txBox="1"/>
          <p:nvPr/>
        </p:nvSpPr>
        <p:spPr>
          <a:xfrm>
            <a:off x="654533" y="3827405"/>
            <a:ext cx="5115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received from the qubits is a continuous time signal of duration &gt; 100ns.</a:t>
            </a:r>
          </a:p>
        </p:txBody>
      </p:sp>
    </p:spTree>
    <p:extLst>
      <p:ext uri="{BB962C8B-B14F-4D97-AF65-F5344CB8AC3E}">
        <p14:creationId xmlns:p14="http://schemas.microsoft.com/office/powerpoint/2010/main" val="2453830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Visualizing Readout Process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white square with blue and green dots&#10;&#10;Description automatically generated with low confidence">
            <a:extLst>
              <a:ext uri="{FF2B5EF4-FFF2-40B4-BE49-F238E27FC236}">
                <a16:creationId xmlns:a16="http://schemas.microsoft.com/office/drawing/2014/main" id="{C4517EEB-F463-4289-C3F9-3B870892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36" y="1197520"/>
            <a:ext cx="5193102" cy="51931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E712E8F-6324-EE20-B241-CDEFA42CB452}"/>
              </a:ext>
            </a:extLst>
          </p:cNvPr>
          <p:cNvSpPr/>
          <p:nvPr/>
        </p:nvSpPr>
        <p:spPr>
          <a:xfrm>
            <a:off x="1462751" y="2865974"/>
            <a:ext cx="738909" cy="498763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47AEAC-9AFC-17A3-3C0C-E2F8C4332443}"/>
              </a:ext>
            </a:extLst>
          </p:cNvPr>
          <p:cNvCxnSpPr>
            <a:cxnSpLocks/>
            <a:stCxn id="45" idx="2"/>
            <a:endCxn id="42" idx="1"/>
          </p:cNvCxnSpPr>
          <p:nvPr/>
        </p:nvCxnSpPr>
        <p:spPr>
          <a:xfrm flipV="1">
            <a:off x="955188" y="3115356"/>
            <a:ext cx="507563" cy="2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7ACEFF-9AE1-637B-1597-B174410F136F}"/>
              </a:ext>
            </a:extLst>
          </p:cNvPr>
          <p:cNvCxnSpPr>
            <a:cxnSpLocks/>
          </p:cNvCxnSpPr>
          <p:nvPr/>
        </p:nvCxnSpPr>
        <p:spPr>
          <a:xfrm>
            <a:off x="2201660" y="3011278"/>
            <a:ext cx="2021212" cy="697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Rectangle: Rounded Corners 11">
            <a:extLst>
              <a:ext uri="{FF2B5EF4-FFF2-40B4-BE49-F238E27FC236}">
                <a16:creationId xmlns:a16="http://schemas.microsoft.com/office/drawing/2014/main" id="{D94F2AE1-B717-6C61-CA0A-F0089667D7BF}"/>
              </a:ext>
            </a:extLst>
          </p:cNvPr>
          <p:cNvSpPr/>
          <p:nvPr/>
        </p:nvSpPr>
        <p:spPr>
          <a:xfrm rot="16200000">
            <a:off x="256762" y="2874132"/>
            <a:ext cx="914400" cy="482451"/>
          </a:xfrm>
          <a:prstGeom prst="roundRec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Qubits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2A2895-0190-F979-06C3-02D455C741B4}"/>
              </a:ext>
            </a:extLst>
          </p:cNvPr>
          <p:cNvCxnSpPr>
            <a:cxnSpLocks/>
          </p:cNvCxnSpPr>
          <p:nvPr/>
        </p:nvCxnSpPr>
        <p:spPr>
          <a:xfrm>
            <a:off x="2203704" y="3233878"/>
            <a:ext cx="2019168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986002E-411A-DC7C-61E1-1A58CE9F3C5A}"/>
              </a:ext>
            </a:extLst>
          </p:cNvPr>
          <p:cNvSpPr txBox="1"/>
          <p:nvPr/>
        </p:nvSpPr>
        <p:spPr>
          <a:xfrm>
            <a:off x="2467397" y="26419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srgbClr val="202020"/>
                </a:solidFill>
                <a:latin typeface="Red Hat Text"/>
              </a:rPr>
              <a:t>Inphase</a:t>
            </a:r>
            <a:r>
              <a:rPr lang="en-US" dirty="0">
                <a:solidFill>
                  <a:srgbClr val="202020"/>
                </a:solidFill>
                <a:latin typeface="Red Hat Text"/>
              </a:rPr>
              <a:t> (I)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724710-3473-E228-9726-47D85E09069D}"/>
              </a:ext>
            </a:extLst>
          </p:cNvPr>
          <p:cNvSpPr txBox="1"/>
          <p:nvPr/>
        </p:nvSpPr>
        <p:spPr>
          <a:xfrm>
            <a:off x="2307210" y="3271116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Quadrature (Q)</a:t>
            </a:r>
          </a:p>
        </p:txBody>
      </p:sp>
      <p:cxnSp>
        <p:nvCxnSpPr>
          <p:cNvPr id="49" name="Connector: Elbow 45">
            <a:extLst>
              <a:ext uri="{FF2B5EF4-FFF2-40B4-BE49-F238E27FC236}">
                <a16:creationId xmlns:a16="http://schemas.microsoft.com/office/drawing/2014/main" id="{309AF85A-6DBD-2C9D-FDDA-254448B844CE}"/>
              </a:ext>
            </a:extLst>
          </p:cNvPr>
          <p:cNvCxnSpPr>
            <a:cxnSpLocks/>
          </p:cNvCxnSpPr>
          <p:nvPr/>
        </p:nvCxnSpPr>
        <p:spPr>
          <a:xfrm flipV="1">
            <a:off x="4222872" y="1897110"/>
            <a:ext cx="1750693" cy="1087587"/>
          </a:xfrm>
          <a:prstGeom prst="bentConnector3">
            <a:avLst>
              <a:gd name="adj1" fmla="val 1218"/>
            </a:avLst>
          </a:prstGeom>
          <a:noFill/>
          <a:ln w="38100" cap="flat" cmpd="sng" algn="ctr">
            <a:solidFill>
              <a:srgbClr val="C5050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4346F79-679F-C7B1-F14C-02A4ED0FC41B}"/>
              </a:ext>
            </a:extLst>
          </p:cNvPr>
          <p:cNvSpPr txBox="1"/>
          <p:nvPr/>
        </p:nvSpPr>
        <p:spPr>
          <a:xfrm>
            <a:off x="654533" y="4851747"/>
            <a:ext cx="5115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split into two channels – </a:t>
            </a:r>
            <a:r>
              <a:rPr lang="en-US" sz="2000" dirty="0" err="1">
                <a:solidFill>
                  <a:srgbClr val="202020"/>
                </a:solidFill>
                <a:latin typeface="Red Hat Text"/>
              </a:rPr>
              <a:t>Inphase</a:t>
            </a:r>
            <a:r>
              <a:rPr lang="en-US" sz="2000" dirty="0">
                <a:solidFill>
                  <a:srgbClr val="202020"/>
                </a:solidFill>
                <a:latin typeface="Red Hat Text"/>
              </a:rPr>
              <a:t> (I) and Quadrature (Q).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429F33-B52E-584B-31B4-8225E8DCCE16}"/>
              </a:ext>
            </a:extLst>
          </p:cNvPr>
          <p:cNvSpPr txBox="1"/>
          <p:nvPr/>
        </p:nvSpPr>
        <p:spPr>
          <a:xfrm>
            <a:off x="654533" y="3827405"/>
            <a:ext cx="5115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received from the qubits is a continuous time signal of duration &gt; 100ns.</a:t>
            </a:r>
          </a:p>
        </p:txBody>
      </p:sp>
      <p:pic>
        <p:nvPicPr>
          <p:cNvPr id="52" name="Picture 51" descr="A diagram of a constellation&#10;&#10;Description automatically generated with low confidence">
            <a:extLst>
              <a:ext uri="{FF2B5EF4-FFF2-40B4-BE49-F238E27FC236}">
                <a16:creationId xmlns:a16="http://schemas.microsoft.com/office/drawing/2014/main" id="{437FE0C7-F1C4-1D10-4C10-DA7BEEB9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3" y="1197520"/>
            <a:ext cx="5193102" cy="51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Visualizing Readout Process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D8F12-439C-C494-2E0D-4A95A8B702D6}"/>
              </a:ext>
            </a:extLst>
          </p:cNvPr>
          <p:cNvSpPr/>
          <p:nvPr/>
        </p:nvSpPr>
        <p:spPr>
          <a:xfrm>
            <a:off x="1462751" y="2865974"/>
            <a:ext cx="738909" cy="498763"/>
          </a:xfrm>
          <a:prstGeom prst="rect">
            <a:avLst/>
          </a:prstGeom>
          <a:solidFill>
            <a:srgbClr val="ADADAD"/>
          </a:solidFill>
          <a:ln w="12700" cap="flat" cmpd="sng" algn="ctr">
            <a:solidFill>
              <a:srgbClr val="ADADA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ADC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151987-9BCF-E4F1-E531-00423D309D92}"/>
              </a:ext>
            </a:extLst>
          </p:cNvPr>
          <p:cNvCxnSpPr>
            <a:cxnSpLocks/>
            <a:stCxn id="25" idx="2"/>
            <a:endCxn id="22" idx="1"/>
          </p:cNvCxnSpPr>
          <p:nvPr/>
        </p:nvCxnSpPr>
        <p:spPr>
          <a:xfrm flipV="1">
            <a:off x="955188" y="3115356"/>
            <a:ext cx="507563" cy="2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C172E6-D8D2-E62D-7661-7430CBC117C3}"/>
              </a:ext>
            </a:extLst>
          </p:cNvPr>
          <p:cNvCxnSpPr>
            <a:cxnSpLocks/>
          </p:cNvCxnSpPr>
          <p:nvPr/>
        </p:nvCxnSpPr>
        <p:spPr>
          <a:xfrm>
            <a:off x="2201660" y="3011278"/>
            <a:ext cx="377638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Rectangle: Rounded Corners 11">
            <a:extLst>
              <a:ext uri="{FF2B5EF4-FFF2-40B4-BE49-F238E27FC236}">
                <a16:creationId xmlns:a16="http://schemas.microsoft.com/office/drawing/2014/main" id="{CF9B6ADC-AFA2-FBCC-5663-924AD171521A}"/>
              </a:ext>
            </a:extLst>
          </p:cNvPr>
          <p:cNvSpPr/>
          <p:nvPr/>
        </p:nvSpPr>
        <p:spPr>
          <a:xfrm rot="16200000">
            <a:off x="256762" y="2874132"/>
            <a:ext cx="914400" cy="482451"/>
          </a:xfrm>
          <a:prstGeom prst="roundRec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Qubits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105F6A-3DD5-B340-2D53-F0E2164BEE8E}"/>
              </a:ext>
            </a:extLst>
          </p:cNvPr>
          <p:cNvCxnSpPr>
            <a:cxnSpLocks/>
          </p:cNvCxnSpPr>
          <p:nvPr/>
        </p:nvCxnSpPr>
        <p:spPr>
          <a:xfrm>
            <a:off x="2203704" y="3233878"/>
            <a:ext cx="375594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A84A71-D9C5-4459-9ADF-C1CCA427D73E}"/>
              </a:ext>
            </a:extLst>
          </p:cNvPr>
          <p:cNvSpPr txBox="1"/>
          <p:nvPr/>
        </p:nvSpPr>
        <p:spPr>
          <a:xfrm>
            <a:off x="2226927" y="26419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591F5A-4985-4AE8-B1C7-BF65B30CA0B6}"/>
              </a:ext>
            </a:extLst>
          </p:cNvPr>
          <p:cNvSpPr txBox="1"/>
          <p:nvPr/>
        </p:nvSpPr>
        <p:spPr>
          <a:xfrm>
            <a:off x="2201660" y="3252860"/>
            <a:ext cx="26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202020"/>
                </a:solidFill>
                <a:latin typeface="Red Hat Text"/>
              </a:rPr>
              <a:t>Q</a:t>
            </a:r>
          </a:p>
        </p:txBody>
      </p: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C7CE070F-F94C-AEB2-0006-29759D86F002}"/>
              </a:ext>
            </a:extLst>
          </p:cNvPr>
          <p:cNvSpPr/>
          <p:nvPr/>
        </p:nvSpPr>
        <p:spPr>
          <a:xfrm>
            <a:off x="2570017" y="2814164"/>
            <a:ext cx="1265936" cy="602384"/>
          </a:xfrm>
          <a:prstGeom prst="roundRect">
            <a:avLst/>
          </a:prstGeom>
          <a:solidFill>
            <a:srgbClr val="432E4F"/>
          </a:solidFill>
          <a:ln w="12700" cap="flat" cmpd="sng" algn="ctr">
            <a:solidFill>
              <a:srgbClr val="432E4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Filter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38CD5B-B87A-16D6-A834-A3D68AA50B31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3835953" y="3115356"/>
            <a:ext cx="503134" cy="0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19A85-4B4E-017B-3856-27E0D07259C1}"/>
              </a:ext>
            </a:extLst>
          </p:cNvPr>
          <p:cNvSpPr/>
          <p:nvPr/>
        </p:nvSpPr>
        <p:spPr>
          <a:xfrm>
            <a:off x="4339087" y="2865974"/>
            <a:ext cx="1551704" cy="498763"/>
          </a:xfrm>
          <a:prstGeom prst="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Classifier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B88B79-5E61-32FA-5B9C-F36B76E03699}"/>
              </a:ext>
            </a:extLst>
          </p:cNvPr>
          <p:cNvSpPr txBox="1"/>
          <p:nvPr/>
        </p:nvSpPr>
        <p:spPr>
          <a:xfrm>
            <a:off x="645253" y="5555115"/>
            <a:ext cx="5115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Filtering reduces the dimension of the input signal – usually an averaging filter.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6A16FF-3397-70C0-9411-B43D1DF1336E}"/>
              </a:ext>
            </a:extLst>
          </p:cNvPr>
          <p:cNvSpPr txBox="1"/>
          <p:nvPr/>
        </p:nvSpPr>
        <p:spPr>
          <a:xfrm>
            <a:off x="4164308" y="148717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1000s of shots</a:t>
            </a:r>
          </a:p>
        </p:txBody>
      </p:sp>
      <p:pic>
        <p:nvPicPr>
          <p:cNvPr id="34" name="Picture 33" descr="A white square with green and blue dots&#10;&#10;Description automatically generated with low confidence">
            <a:extLst>
              <a:ext uri="{FF2B5EF4-FFF2-40B4-BE49-F238E27FC236}">
                <a16:creationId xmlns:a16="http://schemas.microsoft.com/office/drawing/2014/main" id="{8BC103FC-536A-62EC-79F1-34D11C44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37" y="1175284"/>
            <a:ext cx="5277928" cy="5277928"/>
          </a:xfrm>
          <a:prstGeom prst="rect">
            <a:avLst/>
          </a:prstGeom>
        </p:spPr>
      </p:pic>
      <p:cxnSp>
        <p:nvCxnSpPr>
          <p:cNvPr id="35" name="Connector: Elbow 25">
            <a:extLst>
              <a:ext uri="{FF2B5EF4-FFF2-40B4-BE49-F238E27FC236}">
                <a16:creationId xmlns:a16="http://schemas.microsoft.com/office/drawing/2014/main" id="{BA0FD803-8D0F-0E58-C59C-903CFEFFB81F}"/>
              </a:ext>
            </a:extLst>
          </p:cNvPr>
          <p:cNvCxnSpPr>
            <a:cxnSpLocks/>
          </p:cNvCxnSpPr>
          <p:nvPr/>
        </p:nvCxnSpPr>
        <p:spPr>
          <a:xfrm flipV="1">
            <a:off x="4222872" y="1897110"/>
            <a:ext cx="1750693" cy="1087587"/>
          </a:xfrm>
          <a:prstGeom prst="bentConnector3">
            <a:avLst>
              <a:gd name="adj1" fmla="val 1218"/>
            </a:avLst>
          </a:prstGeom>
          <a:noFill/>
          <a:ln w="38100" cap="flat" cmpd="sng" algn="ctr">
            <a:solidFill>
              <a:srgbClr val="C5050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855A878-5C26-7B76-02E9-251C33AEF6D1}"/>
              </a:ext>
            </a:extLst>
          </p:cNvPr>
          <p:cNvSpPr txBox="1"/>
          <p:nvPr/>
        </p:nvSpPr>
        <p:spPr>
          <a:xfrm>
            <a:off x="654533" y="4851747"/>
            <a:ext cx="5115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split into two channels – </a:t>
            </a:r>
            <a:r>
              <a:rPr lang="en-US" sz="2000" dirty="0" err="1">
                <a:solidFill>
                  <a:srgbClr val="202020"/>
                </a:solidFill>
                <a:latin typeface="Red Hat Text"/>
              </a:rPr>
              <a:t>Inphase</a:t>
            </a:r>
            <a:r>
              <a:rPr lang="en-US" sz="2000" dirty="0">
                <a:solidFill>
                  <a:srgbClr val="202020"/>
                </a:solidFill>
                <a:latin typeface="Red Hat Text"/>
              </a:rPr>
              <a:t> (I) and Quadrature (Q).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107251-79E6-4CFC-B898-BEA342E9F9F7}"/>
              </a:ext>
            </a:extLst>
          </p:cNvPr>
          <p:cNvSpPr txBox="1"/>
          <p:nvPr/>
        </p:nvSpPr>
        <p:spPr>
          <a:xfrm>
            <a:off x="654533" y="3827405"/>
            <a:ext cx="5115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The readout signal is received from the qubits is a continuous time signal of duration &gt; 100ns.</a:t>
            </a:r>
          </a:p>
        </p:txBody>
      </p:sp>
      <p:pic>
        <p:nvPicPr>
          <p:cNvPr id="38" name="Picture 37" descr="A picture containing screenshot, text, diagram, circle&#10;&#10;Description automatically generated">
            <a:extLst>
              <a:ext uri="{FF2B5EF4-FFF2-40B4-BE49-F238E27FC236}">
                <a16:creationId xmlns:a16="http://schemas.microsoft.com/office/drawing/2014/main" id="{B31C7F6F-B2B2-774F-2A19-BF1E5F8E3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89" y="1175284"/>
            <a:ext cx="5277929" cy="52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5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Reality Of Readout Process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Qubits relax</a:t>
            </a:r>
            <a:r>
              <a:rPr lang="en-US" sz="2400" kern="0" dirty="0">
                <a:solidFill>
                  <a:prstClr val="white"/>
                </a:solidFill>
                <a:latin typeface="Calibri"/>
              </a:rPr>
              <a:t> to their ground state during the long-latency measurement process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green and blue dots&#10;&#10;Description automatically generated with low confidence">
            <a:extLst>
              <a:ext uri="{FF2B5EF4-FFF2-40B4-BE49-F238E27FC236}">
                <a16:creationId xmlns:a16="http://schemas.microsoft.com/office/drawing/2014/main" id="{0C8C3FFC-29D1-7885-1742-9ED0C210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3" y="1154559"/>
            <a:ext cx="4972050" cy="4972050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9BAC909-A8F2-314C-8FC1-A92F6FBEE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320090"/>
              </p:ext>
            </p:extLst>
          </p:nvPr>
        </p:nvGraphicFramePr>
        <p:xfrm>
          <a:off x="5598523" y="2293033"/>
          <a:ext cx="5600700" cy="3656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998B73CB-B45D-5EAD-D423-DC4EADE1EB7C}"/>
              </a:ext>
            </a:extLst>
          </p:cNvPr>
          <p:cNvSpPr/>
          <p:nvPr/>
        </p:nvSpPr>
        <p:spPr>
          <a:xfrm rot="351876">
            <a:off x="3802766" y="1534058"/>
            <a:ext cx="2705100" cy="1019175"/>
          </a:xfrm>
          <a:custGeom>
            <a:avLst/>
            <a:gdLst>
              <a:gd name="connsiteX0" fmla="*/ 0 w 2705100"/>
              <a:gd name="connsiteY0" fmla="*/ 1019175 h 1019175"/>
              <a:gd name="connsiteX1" fmla="*/ 942975 w 2705100"/>
              <a:gd name="connsiteY1" fmla="*/ 276225 h 1019175"/>
              <a:gd name="connsiteX2" fmla="*/ 2705100 w 2705100"/>
              <a:gd name="connsiteY2" fmla="*/ 0 h 1019175"/>
              <a:gd name="connsiteX3" fmla="*/ 2705100 w 2705100"/>
              <a:gd name="connsiteY3" fmla="*/ 0 h 1019175"/>
              <a:gd name="connsiteX4" fmla="*/ 2705100 w 2705100"/>
              <a:gd name="connsiteY4" fmla="*/ 0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100" h="1019175">
                <a:moveTo>
                  <a:pt x="0" y="1019175"/>
                </a:moveTo>
                <a:cubicBezTo>
                  <a:pt x="246062" y="732631"/>
                  <a:pt x="492125" y="446087"/>
                  <a:pt x="942975" y="276225"/>
                </a:cubicBezTo>
                <a:cubicBezTo>
                  <a:pt x="1393825" y="106363"/>
                  <a:pt x="2705100" y="0"/>
                  <a:pt x="2705100" y="0"/>
                </a:cubicBezTo>
                <a:lnTo>
                  <a:pt x="2705100" y="0"/>
                </a:lnTo>
                <a:lnTo>
                  <a:pt x="2705100" y="0"/>
                </a:lnTo>
              </a:path>
            </a:pathLst>
          </a:custGeom>
          <a:noFill/>
          <a:ln w="38100" cap="flat" cmpd="sng" algn="ctr">
            <a:solidFill>
              <a:srgbClr val="C5050C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628A8-96C1-1368-A281-4BAB92C8C769}"/>
              </a:ext>
            </a:extLst>
          </p:cNvPr>
          <p:cNvSpPr txBox="1"/>
          <p:nvPr/>
        </p:nvSpPr>
        <p:spPr>
          <a:xfrm>
            <a:off x="6562381" y="1154559"/>
            <a:ext cx="4743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200" dirty="0">
                <a:solidFill>
                  <a:srgbClr val="202020"/>
                </a:solidFill>
                <a:latin typeface="Red Hat Text"/>
              </a:rPr>
              <a:t>Qubits prepared in state ‘1’ relax back to the ground state during readout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9F39-8D90-EB9A-4DF4-7B1C19206A01}"/>
              </a:ext>
            </a:extLst>
          </p:cNvPr>
          <p:cNvSpPr txBox="1"/>
          <p:nvPr/>
        </p:nvSpPr>
        <p:spPr>
          <a:xfrm>
            <a:off x="1982659" y="1154558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(Reality)</a:t>
            </a:r>
          </a:p>
        </p:txBody>
      </p:sp>
    </p:spTree>
    <p:extLst>
      <p:ext uri="{BB962C8B-B14F-4D97-AF65-F5344CB8AC3E}">
        <p14:creationId xmlns:p14="http://schemas.microsoft.com/office/powerpoint/2010/main" val="35441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1" grpId="0">
        <p:bldAsOne/>
      </p:bldGraphic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Detecting Relaxations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384AC13A-7AC4-E9A9-95C1-E2886CE8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51" y="1339705"/>
            <a:ext cx="5322498" cy="5322498"/>
          </a:xfrm>
          <a:prstGeom prst="rect">
            <a:avLst/>
          </a:prstGeom>
        </p:spPr>
      </p:pic>
      <p:pic>
        <p:nvPicPr>
          <p:cNvPr id="9" name="Picture 8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9C36A8CC-80EC-6BE9-DE67-7F1E21B57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" y="1176150"/>
            <a:ext cx="5322498" cy="5322498"/>
          </a:xfrm>
          <a:prstGeom prst="rect">
            <a:avLst/>
          </a:prstGeom>
        </p:spPr>
      </p:pic>
      <p:sp>
        <p:nvSpPr>
          <p:cNvPr id="11" name="Arrow: Right 4">
            <a:extLst>
              <a:ext uri="{FF2B5EF4-FFF2-40B4-BE49-F238E27FC236}">
                <a16:creationId xmlns:a16="http://schemas.microsoft.com/office/drawing/2014/main" id="{2C5BA347-9BEF-9E7C-049D-D81A30A2CA2B}"/>
              </a:ext>
            </a:extLst>
          </p:cNvPr>
          <p:cNvSpPr/>
          <p:nvPr/>
        </p:nvSpPr>
        <p:spPr>
          <a:xfrm>
            <a:off x="5533956" y="3673496"/>
            <a:ext cx="561795" cy="327803"/>
          </a:xfrm>
          <a:prstGeom prst="right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2" name="Picture 11" descr="A picture containing map, text, diagram, line&#10;&#10;Description automatically generated">
            <a:extLst>
              <a:ext uri="{FF2B5EF4-FFF2-40B4-BE49-F238E27FC236}">
                <a16:creationId xmlns:a16="http://schemas.microsoft.com/office/drawing/2014/main" id="{9A43F4CF-6E12-2C84-AAD8-F3E53E43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2" y="1176149"/>
            <a:ext cx="5322499" cy="5322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6889E5-B1CB-8825-1ACA-060223DFFFE5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Traces corresponding to relaxations are distinct, can be detected using template matching</a:t>
            </a:r>
          </a:p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8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E5700"/>
                </a:solidFill>
              </a:rPr>
              <a:t>Template Matching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Matched filters enable us to perform template matching and detect qubit relaxations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90B987-B026-DAAB-360A-74C0DE53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2407" y="3566709"/>
            <a:ext cx="1554257" cy="17969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B620D8-5D4D-1B3B-129E-764E6FB52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674" y="1604799"/>
            <a:ext cx="1554257" cy="17969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EC66A9-8A0D-582E-4D8E-6608AD274931}"/>
              </a:ext>
            </a:extLst>
          </p:cNvPr>
          <p:cNvSpPr txBox="1"/>
          <p:nvPr/>
        </p:nvSpPr>
        <p:spPr>
          <a:xfrm>
            <a:off x="905999" y="3566709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DF976-245C-B803-3281-567459018E80}"/>
              </a:ext>
            </a:extLst>
          </p:cNvPr>
          <p:cNvSpPr txBox="1"/>
          <p:nvPr/>
        </p:nvSpPr>
        <p:spPr>
          <a:xfrm>
            <a:off x="3464007" y="5364659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Template</a:t>
            </a:r>
          </a:p>
        </p:txBody>
      </p:sp>
      <p:sp>
        <p:nvSpPr>
          <p:cNvPr id="22" name="Arrow: Right 12">
            <a:extLst>
              <a:ext uri="{FF2B5EF4-FFF2-40B4-BE49-F238E27FC236}">
                <a16:creationId xmlns:a16="http://schemas.microsoft.com/office/drawing/2014/main" id="{B41D97A4-F221-AF3B-72EA-FAADEFB7BC83}"/>
              </a:ext>
            </a:extLst>
          </p:cNvPr>
          <p:cNvSpPr/>
          <p:nvPr/>
        </p:nvSpPr>
        <p:spPr>
          <a:xfrm>
            <a:off x="2074446" y="2389380"/>
            <a:ext cx="912266" cy="227755"/>
          </a:xfrm>
          <a:prstGeom prst="right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3F98E-CA27-1E7B-4016-19F2C1D82E73}"/>
              </a:ext>
            </a:extLst>
          </p:cNvPr>
          <p:cNvSpPr txBox="1"/>
          <p:nvPr/>
        </p:nvSpPr>
        <p:spPr>
          <a:xfrm>
            <a:off x="5583263" y="2034283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Match /</a:t>
            </a:r>
          </a:p>
          <a:p>
            <a:pPr defTabSz="457200"/>
            <a:r>
              <a:rPr lang="en-US" sz="2400" b="1" dirty="0">
                <a:solidFill>
                  <a:srgbClr val="202020"/>
                </a:solidFill>
                <a:latin typeface="Red Hat Text"/>
              </a:rPr>
              <a:t>No</a:t>
            </a:r>
            <a:r>
              <a:rPr lang="en-US" sz="2400" dirty="0">
                <a:solidFill>
                  <a:srgbClr val="202020"/>
                </a:solidFill>
                <a:latin typeface="Red Hat Text"/>
              </a:rPr>
              <a:t> match</a:t>
            </a:r>
            <a:endParaRPr lang="en-US" sz="2400" b="1" dirty="0">
              <a:solidFill>
                <a:srgbClr val="202020"/>
              </a:solidFill>
              <a:latin typeface="Red Hat Text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F230D14-E009-5D5A-6FA5-A38FB99EE137}"/>
              </a:ext>
            </a:extLst>
          </p:cNvPr>
          <p:cNvSpPr/>
          <p:nvPr/>
        </p:nvSpPr>
        <p:spPr>
          <a:xfrm>
            <a:off x="6859524" y="1387482"/>
            <a:ext cx="512071" cy="2623720"/>
          </a:xfrm>
          <a:prstGeom prst="rightBrace">
            <a:avLst/>
          </a:prstGeom>
          <a:noFill/>
          <a:ln w="6350" cap="flat" cmpd="sng" algn="ctr">
            <a:solidFill>
              <a:srgbClr val="C5050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02020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25" name="Picture 12_1">
            <a:extLst>
              <a:ext uri="{FF2B5EF4-FFF2-40B4-BE49-F238E27FC236}">
                <a16:creationId xmlns:a16="http://schemas.microsoft.com/office/drawing/2014/main" id="{55F84C0C-5418-9346-6098-881DCEE9D13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433899" y="1354452"/>
            <a:ext cx="4119840" cy="2901240"/>
          </a:xfrm>
          <a:prstGeom prst="rect">
            <a:avLst/>
          </a:prstGeom>
          <a:ln>
            <a:noFill/>
          </a:ln>
        </p:spPr>
      </p:pic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10F86534-E714-1384-DC4F-BDE2CE14F459}"/>
              </a:ext>
            </a:extLst>
          </p:cNvPr>
          <p:cNvSpPr/>
          <p:nvPr/>
        </p:nvSpPr>
        <p:spPr>
          <a:xfrm>
            <a:off x="3245504" y="2013932"/>
            <a:ext cx="1940944" cy="908090"/>
          </a:xfrm>
          <a:prstGeom prst="round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Template matching</a:t>
            </a:r>
          </a:p>
        </p:txBody>
      </p:sp>
      <p:sp>
        <p:nvSpPr>
          <p:cNvPr id="28" name="Arrow: Right 7">
            <a:extLst>
              <a:ext uri="{FF2B5EF4-FFF2-40B4-BE49-F238E27FC236}">
                <a16:creationId xmlns:a16="http://schemas.microsoft.com/office/drawing/2014/main" id="{FF7CCA90-BE37-00C7-FB55-D5E5260EA2E0}"/>
              </a:ext>
            </a:extLst>
          </p:cNvPr>
          <p:cNvSpPr/>
          <p:nvPr/>
        </p:nvSpPr>
        <p:spPr>
          <a:xfrm rot="16200000">
            <a:off x="3985143" y="3130487"/>
            <a:ext cx="461666" cy="227755"/>
          </a:xfrm>
          <a:prstGeom prst="right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9" name="Arrow: Right 17">
            <a:extLst>
              <a:ext uri="{FF2B5EF4-FFF2-40B4-BE49-F238E27FC236}">
                <a16:creationId xmlns:a16="http://schemas.microsoft.com/office/drawing/2014/main" id="{E3C9153D-EF89-1B7F-9633-46D7C0D8C718}"/>
              </a:ext>
            </a:extLst>
          </p:cNvPr>
          <p:cNvSpPr/>
          <p:nvPr/>
        </p:nvSpPr>
        <p:spPr>
          <a:xfrm>
            <a:off x="5248752" y="2334356"/>
            <a:ext cx="334511" cy="227755"/>
          </a:xfrm>
          <a:prstGeom prst="right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0" name="Rectangle: Rounded Corners 18">
            <a:extLst>
              <a:ext uri="{FF2B5EF4-FFF2-40B4-BE49-F238E27FC236}">
                <a16:creationId xmlns:a16="http://schemas.microsoft.com/office/drawing/2014/main" id="{0D375B11-8E2F-B470-D537-CF6C226A6B29}"/>
              </a:ext>
            </a:extLst>
          </p:cNvPr>
          <p:cNvSpPr/>
          <p:nvPr/>
        </p:nvSpPr>
        <p:spPr>
          <a:xfrm>
            <a:off x="3245504" y="2020450"/>
            <a:ext cx="1940944" cy="908090"/>
          </a:xfrm>
          <a:prstGeom prst="round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Matched filter</a:t>
            </a:r>
          </a:p>
        </p:txBody>
      </p:sp>
    </p:spTree>
    <p:extLst>
      <p:ext uri="{BB962C8B-B14F-4D97-AF65-F5344CB8AC3E}">
        <p14:creationId xmlns:p14="http://schemas.microsoft.com/office/powerpoint/2010/main" val="36059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Relaxation Matched Filters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RMFs are designed to detect the qubit relaxations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BFA66C-0FC3-1384-1B92-8E01225A3CAA}"/>
              </a:ext>
            </a:extLst>
          </p:cNvPr>
          <p:cNvCxnSpPr>
            <a:cxnSpLocks/>
          </p:cNvCxnSpPr>
          <p:nvPr/>
        </p:nvCxnSpPr>
        <p:spPr>
          <a:xfrm>
            <a:off x="5742205" y="4469888"/>
            <a:ext cx="754895" cy="1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A10FFF-8877-59E7-ED1D-1185859EEF09}"/>
              </a:ext>
            </a:extLst>
          </p:cNvPr>
          <p:cNvSpPr txBox="1"/>
          <p:nvPr/>
        </p:nvSpPr>
        <p:spPr>
          <a:xfrm>
            <a:off x="4314290" y="4049114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Readout </a:t>
            </a:r>
          </a:p>
          <a:p>
            <a:pPr algn="ctr"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Signal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78B042-AD23-FAA3-3732-7F8A21B4336C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>
            <a:off x="9965653" y="4376370"/>
            <a:ext cx="210740" cy="1186"/>
          </a:xfrm>
          <a:prstGeom prst="straightConnector1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BDDCE5-5A8B-C738-8E40-76EB4529B458}"/>
              </a:ext>
            </a:extLst>
          </p:cNvPr>
          <p:cNvSpPr txBox="1"/>
          <p:nvPr/>
        </p:nvSpPr>
        <p:spPr>
          <a:xfrm>
            <a:off x="10176393" y="4146723"/>
            <a:ext cx="101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0 - 31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C11F8-0197-006E-6604-9EDCAFB34209}"/>
              </a:ext>
            </a:extLst>
          </p:cNvPr>
          <p:cNvSpPr txBox="1"/>
          <p:nvPr/>
        </p:nvSpPr>
        <p:spPr>
          <a:xfrm>
            <a:off x="5631624" y="2092208"/>
            <a:ext cx="5206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Red Hat Text"/>
              </a:rPr>
              <a:t>Use traces corresponding to relaxations for</a:t>
            </a:r>
          </a:p>
          <a:p>
            <a:pPr algn="ctr" defTabSz="457200"/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Red Hat Text"/>
              </a:rPr>
              <a:t>training Relaxation Matched Filters (RMF)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D1FCC-A874-4835-6F0A-6BA2BDB22465}"/>
                  </a:ext>
                </a:extLst>
              </p:cNvPr>
              <p:cNvSpPr txBox="1"/>
              <p:nvPr/>
            </p:nvSpPr>
            <p:spPr>
              <a:xfrm>
                <a:off x="8036510" y="5074110"/>
                <a:ext cx="2808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02020"/>
                        </a:solidFill>
                        <a:latin typeface="Cambria Math" panose="02040503050406030204" pitchFamily="18" charset="0"/>
                      </a:rPr>
                      <m:t>&lt;1000</m:t>
                    </m:r>
                  </m:oMath>
                </a14:m>
                <a:r>
                  <a:rPr lang="en-US" sz="2400" dirty="0">
                    <a:solidFill>
                      <a:srgbClr val="202020"/>
                    </a:solidFill>
                    <a:latin typeface="Red Hat Text"/>
                  </a:rPr>
                  <a:t> parameters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D1FCC-A874-4835-6F0A-6BA2BDB2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510" y="5074110"/>
                <a:ext cx="2808629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100BFB1-3763-6199-98A7-B6E6CD799E56}"/>
              </a:ext>
            </a:extLst>
          </p:cNvPr>
          <p:cNvSpPr/>
          <p:nvPr/>
        </p:nvSpPr>
        <p:spPr>
          <a:xfrm>
            <a:off x="2167920" y="1865310"/>
            <a:ext cx="888520" cy="517065"/>
          </a:xfrm>
          <a:prstGeom prst="rec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MF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B62B54-416F-4D04-5293-A46A334EC08E}"/>
              </a:ext>
            </a:extLst>
          </p:cNvPr>
          <p:cNvSpPr/>
          <p:nvPr/>
        </p:nvSpPr>
        <p:spPr>
          <a:xfrm>
            <a:off x="2167920" y="4160081"/>
            <a:ext cx="888520" cy="517065"/>
          </a:xfrm>
          <a:prstGeom prst="rec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RMF</a:t>
            </a:r>
          </a:p>
        </p:txBody>
      </p:sp>
      <p:sp>
        <p:nvSpPr>
          <p:cNvPr id="31" name="Arrow: Down 24">
            <a:extLst>
              <a:ext uri="{FF2B5EF4-FFF2-40B4-BE49-F238E27FC236}">
                <a16:creationId xmlns:a16="http://schemas.microsoft.com/office/drawing/2014/main" id="{9A9A818A-A873-1ECC-E9B6-808A1FAC3FE5}"/>
              </a:ext>
            </a:extLst>
          </p:cNvPr>
          <p:cNvSpPr/>
          <p:nvPr/>
        </p:nvSpPr>
        <p:spPr>
          <a:xfrm>
            <a:off x="2491410" y="2469417"/>
            <a:ext cx="241540" cy="517065"/>
          </a:xfrm>
          <a:prstGeom prst="downArrow">
            <a:avLst/>
          </a:prstGeom>
          <a:solidFill>
            <a:srgbClr val="202020"/>
          </a:solidFill>
          <a:ln w="12700" cap="flat" cmpd="sng" algn="ctr">
            <a:solidFill>
              <a:srgbClr val="20202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2" name="Arrow: Down 25">
            <a:extLst>
              <a:ext uri="{FF2B5EF4-FFF2-40B4-BE49-F238E27FC236}">
                <a16:creationId xmlns:a16="http://schemas.microsoft.com/office/drawing/2014/main" id="{9F25671A-1576-FDA2-2282-F8735F000939}"/>
              </a:ext>
            </a:extLst>
          </p:cNvPr>
          <p:cNvSpPr/>
          <p:nvPr/>
        </p:nvSpPr>
        <p:spPr>
          <a:xfrm>
            <a:off x="2491410" y="4764188"/>
            <a:ext cx="241540" cy="517065"/>
          </a:xfrm>
          <a:prstGeom prst="downArrow">
            <a:avLst/>
          </a:prstGeom>
          <a:solidFill>
            <a:srgbClr val="202020"/>
          </a:solidFill>
          <a:ln w="12700" cap="flat" cmpd="sng" algn="ctr">
            <a:solidFill>
              <a:srgbClr val="20202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BACFE4-01F5-87E3-BBBA-0DE6EC18010B}"/>
              </a:ext>
            </a:extLst>
          </p:cNvPr>
          <p:cNvSpPr txBox="1"/>
          <p:nvPr/>
        </p:nvSpPr>
        <p:spPr>
          <a:xfrm>
            <a:off x="2077071" y="2986482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0 or 1?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1D81BF-5CFA-479B-BA31-44D80D1D4DD6}"/>
              </a:ext>
            </a:extLst>
          </p:cNvPr>
          <p:cNvSpPr txBox="1"/>
          <p:nvPr/>
        </p:nvSpPr>
        <p:spPr>
          <a:xfrm>
            <a:off x="1467476" y="5281253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202020"/>
                </a:solidFill>
                <a:latin typeface="Red Hat Text"/>
              </a:rPr>
              <a:t>True 0 or 1</a:t>
            </a:r>
            <a:r>
              <a:rPr lang="en-US" sz="2400" dirty="0">
                <a:solidFill>
                  <a:srgbClr val="202020"/>
                </a:solidFill>
                <a:latin typeface="Red Hat Text"/>
                <a:sym typeface="Symbol" panose="05050102010706020507" pitchFamily="18" charset="2"/>
              </a:rPr>
              <a:t>0?</a:t>
            </a:r>
            <a:endParaRPr lang="en-US" sz="2400" dirty="0">
              <a:solidFill>
                <a:srgbClr val="202020"/>
              </a:solidFill>
              <a:latin typeface="Red Hat Text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AF86C14-08F9-5CC4-B8E4-52450E896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544" t="17202" r="9609" b="18060"/>
          <a:stretch/>
        </p:blipFill>
        <p:spPr>
          <a:xfrm>
            <a:off x="8535208" y="3667458"/>
            <a:ext cx="1430445" cy="1417823"/>
          </a:xfrm>
          <a:prstGeom prst="rect">
            <a:avLst/>
          </a:prstGeom>
        </p:spPr>
      </p:pic>
      <p:sp>
        <p:nvSpPr>
          <p:cNvPr id="36" name="Flowchart: Multidocument 21">
            <a:extLst>
              <a:ext uri="{FF2B5EF4-FFF2-40B4-BE49-F238E27FC236}">
                <a16:creationId xmlns:a16="http://schemas.microsoft.com/office/drawing/2014/main" id="{CE120669-4D89-6A1B-8FF9-4F72E1D9F6D2}"/>
              </a:ext>
            </a:extLst>
          </p:cNvPr>
          <p:cNvSpPr/>
          <p:nvPr/>
        </p:nvSpPr>
        <p:spPr>
          <a:xfrm>
            <a:off x="6815891" y="3601894"/>
            <a:ext cx="933565" cy="713550"/>
          </a:xfrm>
          <a:prstGeom prst="flowChartMultidocument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MF</a:t>
            </a:r>
          </a:p>
        </p:txBody>
      </p:sp>
      <p:sp>
        <p:nvSpPr>
          <p:cNvPr id="37" name="Flowchart: Multidocument 28">
            <a:extLst>
              <a:ext uri="{FF2B5EF4-FFF2-40B4-BE49-F238E27FC236}">
                <a16:creationId xmlns:a16="http://schemas.microsoft.com/office/drawing/2014/main" id="{0C163541-9C1E-14E4-E04C-38DF2864AE84}"/>
              </a:ext>
            </a:extLst>
          </p:cNvPr>
          <p:cNvSpPr/>
          <p:nvPr/>
        </p:nvSpPr>
        <p:spPr>
          <a:xfrm>
            <a:off x="6815890" y="4462900"/>
            <a:ext cx="933565" cy="713550"/>
          </a:xfrm>
          <a:prstGeom prst="flowChartMultidocument">
            <a:avLst/>
          </a:prstGeom>
          <a:solidFill>
            <a:srgbClr val="006992"/>
          </a:solidFill>
          <a:ln w="12700" cap="flat" cmpd="sng" algn="ctr">
            <a:solidFill>
              <a:srgbClr val="00699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rPr>
              <a:t>RMF</a:t>
            </a:r>
          </a:p>
        </p:txBody>
      </p:sp>
      <p:cxnSp>
        <p:nvCxnSpPr>
          <p:cNvPr id="38" name="Connector: Elbow 30">
            <a:extLst>
              <a:ext uri="{FF2B5EF4-FFF2-40B4-BE49-F238E27FC236}">
                <a16:creationId xmlns:a16="http://schemas.microsoft.com/office/drawing/2014/main" id="{08C659A9-D6B6-FB41-F556-B75ACFC2AAAF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 flipV="1">
            <a:off x="7749455" y="4376370"/>
            <a:ext cx="785753" cy="443305"/>
          </a:xfrm>
          <a:prstGeom prst="bentConnector3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Connector: Elbow 32">
            <a:extLst>
              <a:ext uri="{FF2B5EF4-FFF2-40B4-BE49-F238E27FC236}">
                <a16:creationId xmlns:a16="http://schemas.microsoft.com/office/drawing/2014/main" id="{451F082C-8BF7-312B-41C8-FC621BF975D2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7749456" y="3958669"/>
            <a:ext cx="785752" cy="417701"/>
          </a:xfrm>
          <a:prstGeom prst="bentConnector3">
            <a:avLst/>
          </a:prstGeom>
          <a:noFill/>
          <a:ln w="6350" cap="flat" cmpd="sng" algn="ctr">
            <a:solidFill>
              <a:srgbClr val="20202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AFE568-8F2E-DB11-A03E-9EA11C3E9D2E}"/>
              </a:ext>
            </a:extLst>
          </p:cNvPr>
          <p:cNvSpPr txBox="1"/>
          <p:nvPr/>
        </p:nvSpPr>
        <p:spPr>
          <a:xfrm>
            <a:off x="8817651" y="3467403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202020"/>
                </a:solidFill>
                <a:latin typeface="Red Hat Text"/>
              </a:rPr>
              <a:t>NN</a:t>
            </a:r>
            <a:endParaRPr lang="en-US" dirty="0">
              <a:solidFill>
                <a:srgbClr val="202020"/>
              </a:solidFill>
              <a:latin typeface="Red Hat Text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CDDD32-10B2-7187-0CA8-87DE5E8B862C}"/>
              </a:ext>
            </a:extLst>
          </p:cNvPr>
          <p:cNvSpPr/>
          <p:nvPr/>
        </p:nvSpPr>
        <p:spPr>
          <a:xfrm>
            <a:off x="7264630" y="1211025"/>
            <a:ext cx="1755402" cy="724323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HERQULES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E03DE6-126A-1F02-CC80-F46347061FBA}"/>
              </a:ext>
            </a:extLst>
          </p:cNvPr>
          <p:cNvSpPr txBox="1"/>
          <p:nvPr/>
        </p:nvSpPr>
        <p:spPr>
          <a:xfrm>
            <a:off x="0" y="5790201"/>
            <a:ext cx="1137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Satvik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Maurya et al. “Scaling Qubit Readout with Hardware Efficient Machine Learning Architectures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”, ISCA 2023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6" grpId="0"/>
      <p:bldP spid="27" grpId="0"/>
      <p:bldP spid="28" grpId="0"/>
      <p:bldP spid="36" grpId="0" animBg="1"/>
      <p:bldP spid="37" grpId="0" animBg="1"/>
      <p:bldP spid="40" grpId="0"/>
      <p:bldP spid="4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HERQULES Performance Overview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HERQULES enables qubit state classification with greater accuracy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23F21A8-FA10-BE28-3FE8-F26E57052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591893"/>
              </p:ext>
            </p:extLst>
          </p:nvPr>
        </p:nvGraphicFramePr>
        <p:xfrm>
          <a:off x="233562" y="1478215"/>
          <a:ext cx="4200669" cy="2592877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1330233">
                  <a:extLst>
                    <a:ext uri="{9D8B030D-6E8A-4147-A177-3AD203B41FA5}">
                      <a16:colId xmlns:a16="http://schemas.microsoft.com/office/drawing/2014/main" val="751194040"/>
                    </a:ext>
                  </a:extLst>
                </a:gridCol>
                <a:gridCol w="1330233">
                  <a:extLst>
                    <a:ext uri="{9D8B030D-6E8A-4147-A177-3AD203B41FA5}">
                      <a16:colId xmlns:a16="http://schemas.microsoft.com/office/drawing/2014/main" val="1558891575"/>
                    </a:ext>
                  </a:extLst>
                </a:gridCol>
                <a:gridCol w="1540203">
                  <a:extLst>
                    <a:ext uri="{9D8B030D-6E8A-4147-A177-3AD203B41FA5}">
                      <a16:colId xmlns:a16="http://schemas.microsoft.com/office/drawing/2014/main" val="4067150890"/>
                    </a:ext>
                  </a:extLst>
                </a:gridCol>
              </a:tblGrid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Baseline</a:t>
                      </a:r>
                      <a:r>
                        <a:rPr lang="en-US" sz="1600" baseline="30000" dirty="0"/>
                        <a:t>1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HERQULES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369546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Qubit 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0.969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0.985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12894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Qubit 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0.753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0.754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5126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Qubit 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0.943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0.966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77024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Qubit 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0.946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0.962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32341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Qubit 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0.989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15618"/>
                  </a:ext>
                </a:extLst>
              </a:tr>
              <a:tr h="370411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Ƒ</a:t>
                      </a:r>
                      <a:r>
                        <a:rPr lang="en-US" sz="160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5Q</a:t>
                      </a:r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0.9122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Red Hat Text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0.9266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5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61074"/>
                  </a:ext>
                </a:extLst>
              </a:tr>
            </a:tbl>
          </a:graphicData>
        </a:graphic>
      </p:graphicFrame>
      <p:sp>
        <p:nvSpPr>
          <p:cNvPr id="7" name="Arrow: Up 6">
            <a:extLst>
              <a:ext uri="{FF2B5EF4-FFF2-40B4-BE49-F238E27FC236}">
                <a16:creationId xmlns:a16="http://schemas.microsoft.com/office/drawing/2014/main" id="{E9E88C5D-1605-5787-D3A5-FE90D4B79069}"/>
              </a:ext>
            </a:extLst>
          </p:cNvPr>
          <p:cNvSpPr/>
          <p:nvPr/>
        </p:nvSpPr>
        <p:spPr>
          <a:xfrm>
            <a:off x="3643585" y="4049041"/>
            <a:ext cx="200025" cy="590550"/>
          </a:xfrm>
          <a:prstGeom prst="upArrow">
            <a:avLst/>
          </a:prstGeom>
          <a:solidFill>
            <a:srgbClr val="C5050C"/>
          </a:solidFill>
          <a:ln w="12700" cap="flat" cmpd="sng" algn="ctr">
            <a:solidFill>
              <a:srgbClr val="C5050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AAD94-7FE8-49CD-8F23-4D58B06D3E72}"/>
              </a:ext>
            </a:extLst>
          </p:cNvPr>
          <p:cNvSpPr txBox="1"/>
          <p:nvPr/>
        </p:nvSpPr>
        <p:spPr>
          <a:xfrm>
            <a:off x="2333897" y="474997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202020"/>
                </a:solidFill>
                <a:latin typeface="Red Hat Text"/>
              </a:rPr>
              <a:t>16% relative improvement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6377741-C292-464C-5491-409478C67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681253"/>
              </p:ext>
            </p:extLst>
          </p:nvPr>
        </p:nvGraphicFramePr>
        <p:xfrm>
          <a:off x="4822872" y="1120670"/>
          <a:ext cx="7051040" cy="399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2EB59B0-676B-B843-46C4-94E2DC5635F2}"/>
              </a:ext>
            </a:extLst>
          </p:cNvPr>
          <p:cNvSpPr txBox="1"/>
          <p:nvPr/>
        </p:nvSpPr>
        <p:spPr>
          <a:xfrm>
            <a:off x="5120687" y="5119307"/>
            <a:ext cx="698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202020"/>
                </a:solidFill>
                <a:latin typeface="Red Hat Text"/>
              </a:rPr>
              <a:t>If an FPGA large enough to fit the baseline is used, HERQULES can fit the hardware required for readout of &gt;10x more qubits.</a:t>
            </a:r>
          </a:p>
        </p:txBody>
      </p:sp>
    </p:spTree>
    <p:extLst>
      <p:ext uri="{BB962C8B-B14F-4D97-AF65-F5344CB8AC3E}">
        <p14:creationId xmlns:p14="http://schemas.microsoft.com/office/powerpoint/2010/main" val="32030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Measurement Error-Rates Really High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obtain an incorrect outcome </a:t>
            </a:r>
            <a:r>
              <a:rPr lang="en-US" sz="2400" kern="0" dirty="0">
                <a:solidFill>
                  <a:prstClr val="white"/>
                </a:solidFill>
                <a:latin typeface="Calibri"/>
              </a:rPr>
              <a:t>even if one of the measurement operations fail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83B362A-4430-0EC3-99B7-4D8769BD9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908839"/>
              </p:ext>
            </p:extLst>
          </p:nvPr>
        </p:nvGraphicFramePr>
        <p:xfrm>
          <a:off x="2170415" y="1459270"/>
          <a:ext cx="7160029" cy="426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5956BDEB-9B82-2F95-A472-9BA69C182BB7}"/>
              </a:ext>
            </a:extLst>
          </p:cNvPr>
          <p:cNvGrpSpPr/>
          <p:nvPr/>
        </p:nvGrpSpPr>
        <p:grpSpPr>
          <a:xfrm>
            <a:off x="8715726" y="4532712"/>
            <a:ext cx="2618199" cy="1093123"/>
            <a:chOff x="6899988" y="5019869"/>
            <a:chExt cx="2618199" cy="10931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C3F78B-C8A8-CF4A-D0FC-05966CE695A3}"/>
                </a:ext>
              </a:extLst>
            </p:cNvPr>
            <p:cNvSpPr txBox="1"/>
            <p:nvPr/>
          </p:nvSpPr>
          <p:spPr>
            <a:xfrm>
              <a:off x="7318546" y="5712882"/>
              <a:ext cx="2199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02020"/>
                  </a:solidFill>
                  <a:effectLst/>
                  <a:uLnTx/>
                  <a:uFillTx/>
                  <a:latin typeface="Red Hat Text"/>
                </a:rPr>
                <a:t>Quantum Volume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2A2A3DC-3E94-E998-8477-83970B7DDFFC}"/>
                </a:ext>
              </a:extLst>
            </p:cNvPr>
            <p:cNvCxnSpPr/>
            <p:nvPr/>
          </p:nvCxnSpPr>
          <p:spPr>
            <a:xfrm flipH="1" flipV="1">
              <a:off x="6899988" y="5019869"/>
              <a:ext cx="685800" cy="643813"/>
            </a:xfrm>
            <a:prstGeom prst="straightConnector1">
              <a:avLst/>
            </a:prstGeom>
            <a:noFill/>
            <a:ln w="6350" cap="flat" cmpd="sng" algn="ctr">
              <a:solidFill>
                <a:srgbClr val="C5050C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8944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About Latency Of Measurement Operations?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Fast and accurate readout at scale remains an open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F9327-F5B8-6FB9-B9A7-BD8354F2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9" r="38842"/>
          <a:stretch/>
        </p:blipFill>
        <p:spPr>
          <a:xfrm>
            <a:off x="2360849" y="2319825"/>
            <a:ext cx="6708598" cy="340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FD98F-724F-F81D-50BA-4A0399161C83}"/>
              </a:ext>
            </a:extLst>
          </p:cNvPr>
          <p:cNvSpPr txBox="1"/>
          <p:nvPr/>
        </p:nvSpPr>
        <p:spPr>
          <a:xfrm>
            <a:off x="2153848" y="1456663"/>
            <a:ext cx="7335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202020"/>
                </a:solidFill>
                <a:latin typeface="Red Hat Text"/>
              </a:rPr>
              <a:t>HERQULES can achieve higher readout accuracy with</a:t>
            </a:r>
          </a:p>
          <a:p>
            <a:pPr algn="ctr" defTabSz="457200"/>
            <a:r>
              <a:rPr lang="en-US" sz="2000" b="1" dirty="0">
                <a:solidFill>
                  <a:srgbClr val="202020"/>
                </a:solidFill>
                <a:latin typeface="Red Hat Text"/>
              </a:rPr>
              <a:t>a shorter readout duration </a:t>
            </a:r>
            <a:r>
              <a:rPr lang="en-US" sz="2000" b="1" dirty="0">
                <a:solidFill>
                  <a:srgbClr val="C5050C"/>
                </a:solidFill>
                <a:latin typeface="Red Hat Text"/>
              </a:rPr>
              <a:t>without</a:t>
            </a:r>
            <a:r>
              <a:rPr lang="en-US" sz="2000" b="1" dirty="0">
                <a:solidFill>
                  <a:srgbClr val="202020"/>
                </a:solidFill>
                <a:latin typeface="Red Hat Text"/>
              </a:rPr>
              <a:t> requiring re-training.</a:t>
            </a:r>
          </a:p>
        </p:txBody>
      </p:sp>
    </p:spTree>
    <p:extLst>
      <p:ext uri="{BB962C8B-B14F-4D97-AF65-F5344CB8AC3E}">
        <p14:creationId xmlns:p14="http://schemas.microsoft.com/office/powerpoint/2010/main" val="15119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CD456F-E98D-C547-DFBB-6EB8919E1DD2}"/>
              </a:ext>
            </a:extLst>
          </p:cNvPr>
          <p:cNvSpPr txBox="1"/>
          <p:nvPr/>
        </p:nvSpPr>
        <p:spPr>
          <a:xfrm>
            <a:off x="113325" y="1147300"/>
            <a:ext cx="12027875" cy="60016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Measurement errors can be reduced </a:t>
            </a:r>
            <a:r>
              <a:rPr lang="en-US" b="0" dirty="0"/>
              <a:t>at the device-level, by performing measurements in a less vulnerable state, via device characterization followed by output post-processing, and by using enhanced classifier to classify the output states.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Measurement</a:t>
            </a:r>
            <a:r>
              <a:rPr lang="en-US" b="0" dirty="0"/>
              <a:t> errors depend on the quantum state, we can transform a more vulnerable state into a less error-prone one before measuring.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lvl="0" algn="just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can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assess the probabilities of incorrectly measuring each state as </a:t>
            </a:r>
            <a:r>
              <a:rPr lang="en-US" b="0" dirty="0"/>
              <a:t>another via device characterization and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 this information to rectify the output distribution. We can use measurement subsets and recompilation to further improve fidelity.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/>
              <a:t>Readout </a:t>
            </a:r>
            <a:r>
              <a:rPr lang="en-US" b="0" dirty="0"/>
              <a:t>errors happen due to qubits relaxing during these long-latency operations. We can detect them by designing more accurate classifiers to determine output states accurately.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421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Fast and accurate readouts are desirable</a:t>
            </a:r>
            <a:r>
              <a:rPr lang="en-US" b="0" dirty="0"/>
              <a:t>, remains an open problem.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421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Simultaneous Measurements More Vulnerable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Measurement crosstalk increases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program size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D98455-288E-F2C3-F8F2-FEA4B0577017}"/>
              </a:ext>
            </a:extLst>
          </p:cNvPr>
          <p:cNvGrpSpPr/>
          <p:nvPr/>
        </p:nvGrpSpPr>
        <p:grpSpPr>
          <a:xfrm>
            <a:off x="3490852" y="3095529"/>
            <a:ext cx="1227636" cy="1062470"/>
            <a:chOff x="3632885" y="2570206"/>
            <a:chExt cx="1435003" cy="1272146"/>
          </a:xfrm>
          <a:solidFill>
            <a:srgbClr val="002050">
              <a:lumMod val="10000"/>
              <a:lumOff val="90000"/>
            </a:srgb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4DA6C5E-0C74-40B8-8179-B38F2096CD0F}"/>
                </a:ext>
              </a:extLst>
            </p:cNvPr>
            <p:cNvSpPr/>
            <p:nvPr/>
          </p:nvSpPr>
          <p:spPr bwMode="auto">
            <a:xfrm>
              <a:off x="3632886" y="2570206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AE6C073-C7A0-ABE8-4F27-A9F14C57879A}"/>
                </a:ext>
              </a:extLst>
            </p:cNvPr>
            <p:cNvSpPr/>
            <p:nvPr/>
          </p:nvSpPr>
          <p:spPr bwMode="auto">
            <a:xfrm>
              <a:off x="4660115" y="2570206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EE55DB-DF39-E92F-1779-F374912F5250}"/>
                </a:ext>
              </a:extLst>
            </p:cNvPr>
            <p:cNvSpPr/>
            <p:nvPr/>
          </p:nvSpPr>
          <p:spPr bwMode="auto">
            <a:xfrm>
              <a:off x="3632885" y="3429000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2A26412-7B97-1145-64AB-5A5F19B9BAD1}"/>
                </a:ext>
              </a:extLst>
            </p:cNvPr>
            <p:cNvSpPr/>
            <p:nvPr/>
          </p:nvSpPr>
          <p:spPr bwMode="auto">
            <a:xfrm>
              <a:off x="4660114" y="3429000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060A3F0-C897-D366-9588-B86F43691A54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>
              <a:off x="4040659" y="2776882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1B56402-E870-D169-1078-B9BCE05AA955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>
            <a:xfrm flipH="1">
              <a:off x="3836772" y="2983558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F4A60C3-40CF-CD65-71A4-E75F6E91A287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4040658" y="3635676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90D0A8A-67BF-95A7-3827-ED7E6A7163BB}"/>
                </a:ext>
              </a:extLst>
            </p:cNvPr>
            <p:cNvCxnSpPr>
              <a:cxnSpLocks/>
              <a:stCxn id="43" idx="4"/>
              <a:endCxn id="45" idx="0"/>
            </p:cNvCxnSpPr>
            <p:nvPr/>
          </p:nvCxnSpPr>
          <p:spPr>
            <a:xfrm flipH="1">
              <a:off x="4864001" y="2983558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1375A3-534F-8D05-E09F-DA839DFE7961}"/>
              </a:ext>
            </a:extLst>
          </p:cNvPr>
          <p:cNvGrpSpPr/>
          <p:nvPr/>
        </p:nvGrpSpPr>
        <p:grpSpPr>
          <a:xfrm>
            <a:off x="721130" y="3121926"/>
            <a:ext cx="1168819" cy="1051529"/>
            <a:chOff x="3632885" y="2570206"/>
            <a:chExt cx="1435003" cy="1272146"/>
          </a:xfrm>
          <a:solidFill>
            <a:srgbClr val="002050">
              <a:lumMod val="10000"/>
              <a:lumOff val="90000"/>
            </a:srgb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CE5B6C-A13A-36AC-57BC-6A4E984F13F0}"/>
                </a:ext>
              </a:extLst>
            </p:cNvPr>
            <p:cNvSpPr/>
            <p:nvPr/>
          </p:nvSpPr>
          <p:spPr bwMode="auto">
            <a:xfrm>
              <a:off x="3632886" y="2570206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864081-9CBD-15DC-54C1-4AE25DC8174D}"/>
                </a:ext>
              </a:extLst>
            </p:cNvPr>
            <p:cNvSpPr/>
            <p:nvPr/>
          </p:nvSpPr>
          <p:spPr bwMode="auto">
            <a:xfrm>
              <a:off x="4660115" y="2570206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3C5974-B787-7CF6-AC60-9282EEB2ACCF}"/>
                </a:ext>
              </a:extLst>
            </p:cNvPr>
            <p:cNvSpPr/>
            <p:nvPr/>
          </p:nvSpPr>
          <p:spPr bwMode="auto">
            <a:xfrm>
              <a:off x="3632885" y="3429000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DE5E33-8846-947A-B447-C6DC8FE94423}"/>
                </a:ext>
              </a:extLst>
            </p:cNvPr>
            <p:cNvSpPr/>
            <p:nvPr/>
          </p:nvSpPr>
          <p:spPr bwMode="auto">
            <a:xfrm>
              <a:off x="4660114" y="3429000"/>
              <a:ext cx="407773" cy="413352"/>
            </a:xfrm>
            <a:prstGeom prst="ellipse">
              <a:avLst/>
            </a:prstGeom>
            <a:grpFill/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FBEA42-DF5C-0DCB-AF93-FBB9A95AE5BC}"/>
                </a:ext>
              </a:extLst>
            </p:cNvPr>
            <p:cNvCxnSpPr>
              <a:stCxn id="51" idx="6"/>
              <a:endCxn id="52" idx="2"/>
            </p:cNvCxnSpPr>
            <p:nvPr/>
          </p:nvCxnSpPr>
          <p:spPr>
            <a:xfrm>
              <a:off x="4040659" y="2776882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65AB76-87F7-52E8-3C1A-1338035E0CDB}"/>
                </a:ext>
              </a:extLst>
            </p:cNvPr>
            <p:cNvCxnSpPr>
              <a:cxnSpLocks/>
              <a:stCxn id="51" idx="4"/>
              <a:endCxn id="53" idx="0"/>
            </p:cNvCxnSpPr>
            <p:nvPr/>
          </p:nvCxnSpPr>
          <p:spPr>
            <a:xfrm flipH="1">
              <a:off x="3836772" y="2983558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0885458-2288-B209-3ED0-19294D541CE2}"/>
                </a:ext>
              </a:extLst>
            </p:cNvPr>
            <p:cNvCxnSpPr>
              <a:cxnSpLocks/>
              <a:stCxn id="53" idx="6"/>
              <a:endCxn id="54" idx="2"/>
            </p:cNvCxnSpPr>
            <p:nvPr/>
          </p:nvCxnSpPr>
          <p:spPr>
            <a:xfrm>
              <a:off x="4040658" y="3635676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707CA1C-7AF3-2DC2-5E65-63218D6FF5F9}"/>
                </a:ext>
              </a:extLst>
            </p:cNvPr>
            <p:cNvCxnSpPr>
              <a:cxnSpLocks/>
              <a:stCxn id="52" idx="4"/>
              <a:endCxn id="54" idx="0"/>
            </p:cNvCxnSpPr>
            <p:nvPr/>
          </p:nvCxnSpPr>
          <p:spPr>
            <a:xfrm flipH="1">
              <a:off x="4864001" y="2983558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7EB50681-1405-E237-B950-BFFE51DA5079}"/>
              </a:ext>
            </a:extLst>
          </p:cNvPr>
          <p:cNvSpPr/>
          <p:nvPr/>
        </p:nvSpPr>
        <p:spPr bwMode="auto">
          <a:xfrm>
            <a:off x="717061" y="3116827"/>
            <a:ext cx="339506" cy="336974"/>
          </a:xfrm>
          <a:prstGeom prst="ellipse">
            <a:avLst/>
          </a:prstGeom>
          <a:solidFill>
            <a:srgbClr val="FE938C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A9DEBDE-FFDB-42DA-EF22-0CA5E2B69DF5}"/>
              </a:ext>
            </a:extLst>
          </p:cNvPr>
          <p:cNvGrpSpPr/>
          <p:nvPr/>
        </p:nvGrpSpPr>
        <p:grpSpPr>
          <a:xfrm>
            <a:off x="3482671" y="3088588"/>
            <a:ext cx="1231847" cy="1079603"/>
            <a:chOff x="3612985" y="2722020"/>
            <a:chExt cx="1435003" cy="1272146"/>
          </a:xfrm>
          <a:solidFill>
            <a:srgbClr val="FFC000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38CC58-9D9B-4DC3-B1FA-3D7657B7C2BE}"/>
                </a:ext>
              </a:extLst>
            </p:cNvPr>
            <p:cNvSpPr/>
            <p:nvPr/>
          </p:nvSpPr>
          <p:spPr bwMode="auto">
            <a:xfrm>
              <a:off x="3612986" y="2722020"/>
              <a:ext cx="407773" cy="413352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82EE7C9-4F62-F516-DDAC-97EC244679D0}"/>
                </a:ext>
              </a:extLst>
            </p:cNvPr>
            <p:cNvSpPr/>
            <p:nvPr/>
          </p:nvSpPr>
          <p:spPr bwMode="auto">
            <a:xfrm>
              <a:off x="4640215" y="2722020"/>
              <a:ext cx="407773" cy="413352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59CBC5-DFA9-C5DE-8B3B-EC4B49D89D68}"/>
                </a:ext>
              </a:extLst>
            </p:cNvPr>
            <p:cNvSpPr/>
            <p:nvPr/>
          </p:nvSpPr>
          <p:spPr bwMode="auto">
            <a:xfrm>
              <a:off x="3612985" y="3580814"/>
              <a:ext cx="407773" cy="413352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7CCED9A-85A3-E4C1-AD79-F05CED305DA6}"/>
                </a:ext>
              </a:extLst>
            </p:cNvPr>
            <p:cNvSpPr/>
            <p:nvPr/>
          </p:nvSpPr>
          <p:spPr bwMode="auto">
            <a:xfrm>
              <a:off x="4640214" y="3580814"/>
              <a:ext cx="407773" cy="413352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D2D2D2">
                  <a:lumMod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1748EFD-26B1-A8E5-EC97-B3F09A748905}"/>
                </a:ext>
              </a:extLst>
            </p:cNvPr>
            <p:cNvCxnSpPr>
              <a:stCxn id="61" idx="6"/>
              <a:endCxn id="62" idx="2"/>
            </p:cNvCxnSpPr>
            <p:nvPr/>
          </p:nvCxnSpPr>
          <p:spPr>
            <a:xfrm>
              <a:off x="4020759" y="2928696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  <a:alpha val="99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5356FB0-7FFA-74A0-E382-A6970AABD184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 flipH="1">
              <a:off x="3816872" y="3135372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  <a:alpha val="99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F5E4BB-FE4C-9FA4-729E-15A220424025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>
              <a:off x="4020758" y="3787490"/>
              <a:ext cx="619456" cy="0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  <a:alpha val="99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C3848F1-9854-1607-8214-1AE2C4AF53E6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 flipH="1">
              <a:off x="4844101" y="3135372"/>
              <a:ext cx="1" cy="445442"/>
            </a:xfrm>
            <a:prstGeom prst="straightConnector1">
              <a:avLst/>
            </a:prstGeom>
            <a:grpFill/>
            <a:ln w="38100" cap="flat" cmpd="sng" algn="ctr">
              <a:solidFill>
                <a:srgbClr val="D2D2D2">
                  <a:lumMod val="10000"/>
                  <a:alpha val="99000"/>
                </a:srgbClr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69" name="Lightning Bolt 68">
            <a:extLst>
              <a:ext uri="{FF2B5EF4-FFF2-40B4-BE49-F238E27FC236}">
                <a16:creationId xmlns:a16="http://schemas.microsoft.com/office/drawing/2014/main" id="{6940FC13-49A7-2A0A-2829-372EF501E243}"/>
              </a:ext>
            </a:extLst>
          </p:cNvPr>
          <p:cNvSpPr/>
          <p:nvPr/>
        </p:nvSpPr>
        <p:spPr bwMode="auto">
          <a:xfrm rot="4436091">
            <a:off x="3902534" y="3354172"/>
            <a:ext cx="486052" cy="533049"/>
          </a:xfrm>
          <a:prstGeom prst="lightningBolt">
            <a:avLst/>
          </a:prstGeom>
          <a:solidFill>
            <a:srgbClr val="FFC000"/>
          </a:solidFill>
          <a:ln w="9525" cap="flat" cmpd="sng" algn="ctr">
            <a:solidFill>
              <a:srgbClr val="D2D2D2">
                <a:lumMod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EB60C-C170-E459-0CCE-25C6BB103034}"/>
              </a:ext>
            </a:extLst>
          </p:cNvPr>
          <p:cNvSpPr txBox="1"/>
          <p:nvPr/>
        </p:nvSpPr>
        <p:spPr>
          <a:xfrm>
            <a:off x="4657012" y="3397213"/>
            <a:ext cx="161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1246">
              <a:defRPr/>
            </a:pPr>
            <a:r>
              <a:rPr lang="en-US" sz="2400" dirty="0">
                <a:solidFill>
                  <a:srgbClr val="0072C6">
                    <a:lumMod val="50000"/>
                  </a:srgbClr>
                </a:solidFill>
                <a:cs typeface="Calibri" panose="020F0502020204030204" pitchFamily="34" charset="0"/>
              </a:rPr>
              <a:t>Crosstalk</a:t>
            </a:r>
          </a:p>
        </p:txBody>
      </p:sp>
      <p:sp>
        <p:nvSpPr>
          <p:cNvPr id="71" name="Rounded Rectangular Callout 10">
            <a:extLst>
              <a:ext uri="{FF2B5EF4-FFF2-40B4-BE49-F238E27FC236}">
                <a16:creationId xmlns:a16="http://schemas.microsoft.com/office/drawing/2014/main" id="{33701D2E-7FE9-3E1C-2B7F-5D1132D6AD22}"/>
              </a:ext>
            </a:extLst>
          </p:cNvPr>
          <p:cNvSpPr/>
          <p:nvPr/>
        </p:nvSpPr>
        <p:spPr>
          <a:xfrm>
            <a:off x="427733" y="4244738"/>
            <a:ext cx="1675214" cy="459909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Isolated</a:t>
            </a:r>
          </a:p>
        </p:txBody>
      </p:sp>
      <p:sp>
        <p:nvSpPr>
          <p:cNvPr id="72" name="Rounded Rectangular Callout 10">
            <a:extLst>
              <a:ext uri="{FF2B5EF4-FFF2-40B4-BE49-F238E27FC236}">
                <a16:creationId xmlns:a16="http://schemas.microsoft.com/office/drawing/2014/main" id="{26B50487-4C32-BFF8-A472-2F3E95AE0CDA}"/>
              </a:ext>
            </a:extLst>
          </p:cNvPr>
          <p:cNvSpPr/>
          <p:nvPr/>
        </p:nvSpPr>
        <p:spPr>
          <a:xfrm>
            <a:off x="3119825" y="4244097"/>
            <a:ext cx="2041564" cy="468675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solidFill>
            <a:srgbClr val="0072C6">
              <a:lumMod val="5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Multiple</a:t>
            </a: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9950FDC1-8842-DEDA-D686-A3D127F02D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797955"/>
              </p:ext>
            </p:extLst>
          </p:nvPr>
        </p:nvGraphicFramePr>
        <p:xfrm>
          <a:off x="6388781" y="2106369"/>
          <a:ext cx="5375486" cy="350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446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9" grpId="0" animBg="1"/>
      <p:bldP spid="69" grpId="0" animBg="1"/>
      <p:bldP spid="70" grpId="0"/>
      <p:bldP spid="71" grpId="0" animBg="1"/>
      <p:bldP spid="72" grpId="0" animBg="1"/>
      <p:bldGraphic spid="7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Reduce Measurement Errors?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E57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We will cover some of these measurement error mitigation schemes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5C49D-03DD-4842-D75C-1383A6DCB410}"/>
              </a:ext>
            </a:extLst>
          </p:cNvPr>
          <p:cNvSpPr txBox="1"/>
          <p:nvPr/>
        </p:nvSpPr>
        <p:spPr>
          <a:xfrm>
            <a:off x="88827" y="1152975"/>
            <a:ext cx="1202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Device-level techniques for reducing measurement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25BB45-BFC7-B40B-6030-6E8DEF56F1AA}"/>
                  </a:ext>
                </a:extLst>
              </p:cNvPr>
              <p:cNvSpPr txBox="1"/>
              <p:nvPr/>
            </p:nvSpPr>
            <p:spPr>
              <a:xfrm>
                <a:off x="82062" y="1689653"/>
                <a:ext cx="12017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 transform the circuit such that we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most of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the time?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25BB45-BFC7-B40B-6030-6E8DEF56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" y="1689653"/>
                <a:ext cx="12017728" cy="461665"/>
              </a:xfrm>
              <a:prstGeom prst="rect">
                <a:avLst/>
              </a:prstGeom>
              <a:blipFill>
                <a:blip r:embed="rId3"/>
                <a:stretch>
                  <a:fillRect l="-634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9CCBA67-60F2-1BC6-BCC9-15EE721E7A5F}"/>
              </a:ext>
            </a:extLst>
          </p:cNvPr>
          <p:cNvSpPr txBox="1"/>
          <p:nvPr/>
        </p:nvSpPr>
        <p:spPr>
          <a:xfrm>
            <a:off x="88827" y="3586932"/>
            <a:ext cx="1202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errors are relatively easier to correct using post-processing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29A5B7-F7AD-5ADB-2BC7-BFEC6CAB4E5E}"/>
              </a:ext>
            </a:extLst>
          </p:cNvPr>
          <p:cNvGrpSpPr/>
          <p:nvPr/>
        </p:nvGrpSpPr>
        <p:grpSpPr>
          <a:xfrm>
            <a:off x="1420875" y="2185219"/>
            <a:ext cx="2122287" cy="1212995"/>
            <a:chOff x="568259" y="2476094"/>
            <a:chExt cx="2122287" cy="12129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7C17DC-F10F-49A0-68F3-36D036790389}"/>
                </a:ext>
              </a:extLst>
            </p:cNvPr>
            <p:cNvGrpSpPr/>
            <p:nvPr/>
          </p:nvGrpSpPr>
          <p:grpSpPr>
            <a:xfrm>
              <a:off x="568259" y="2521772"/>
              <a:ext cx="1573647" cy="1123829"/>
              <a:chOff x="4342927" y="1887276"/>
              <a:chExt cx="1573647" cy="112382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EB9562-C860-4C89-CDB7-8252D9BFF2CA}"/>
                  </a:ext>
                </a:extLst>
              </p:cNvPr>
              <p:cNvSpPr txBox="1"/>
              <p:nvPr/>
            </p:nvSpPr>
            <p:spPr>
              <a:xfrm>
                <a:off x="4342927" y="1887276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9BC908-3AD4-F9C3-CD26-FA480FF9417A}"/>
                  </a:ext>
                </a:extLst>
              </p:cNvPr>
              <p:cNvSpPr txBox="1"/>
              <p:nvPr/>
            </p:nvSpPr>
            <p:spPr>
              <a:xfrm>
                <a:off x="4344896" y="2549440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q1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E361718-12DF-7573-A210-BF353355709A}"/>
                  </a:ext>
                </a:extLst>
              </p:cNvPr>
              <p:cNvCxnSpPr>
                <a:cxnSpLocks/>
                <a:stCxn id="7" idx="3"/>
                <a:endCxn id="15" idx="1"/>
              </p:cNvCxnSpPr>
              <p:nvPr/>
            </p:nvCxnSpPr>
            <p:spPr>
              <a:xfrm flipV="1">
                <a:off x="4896002" y="2117832"/>
                <a:ext cx="1018582" cy="27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1F55FEC-FA16-5F3B-E435-73FFB7151E5D}"/>
                  </a:ext>
                </a:extLst>
              </p:cNvPr>
              <p:cNvCxnSpPr>
                <a:cxnSpLocks/>
                <a:stCxn id="9" idx="3"/>
                <a:endCxn id="16" idx="1"/>
              </p:cNvCxnSpPr>
              <p:nvPr/>
            </p:nvCxnSpPr>
            <p:spPr>
              <a:xfrm>
                <a:off x="4897971" y="2780273"/>
                <a:ext cx="1018603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FE52BF-EAD5-D2C5-5447-DC1C529AD2DE}"/>
                </a:ext>
              </a:extLst>
            </p:cNvPr>
            <p:cNvSpPr/>
            <p:nvPr/>
          </p:nvSpPr>
          <p:spPr>
            <a:xfrm>
              <a:off x="1400089" y="2476094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725B9A-1378-04F2-0FE9-B8FF5A245298}"/>
                </a:ext>
              </a:extLst>
            </p:cNvPr>
            <p:cNvSpPr/>
            <p:nvPr/>
          </p:nvSpPr>
          <p:spPr>
            <a:xfrm>
              <a:off x="1400089" y="3140449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766A9F-CAC8-D4F0-DCC6-6A9181601FAD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1D1A0A-69C5-2FB1-8D4B-82A7F1BBF801}"/>
                </a:ext>
              </a:extLst>
            </p:cNvPr>
            <p:cNvSpPr/>
            <p:nvPr/>
          </p:nvSpPr>
          <p:spPr>
            <a:xfrm>
              <a:off x="2141906" y="3140449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03BCF1-AF03-5E36-33FA-5056F4B25F9F}"/>
              </a:ext>
            </a:extLst>
          </p:cNvPr>
          <p:cNvGrpSpPr/>
          <p:nvPr/>
        </p:nvGrpSpPr>
        <p:grpSpPr>
          <a:xfrm>
            <a:off x="4561631" y="2185905"/>
            <a:ext cx="2777197" cy="1213814"/>
            <a:chOff x="5601578" y="2477189"/>
            <a:chExt cx="2777197" cy="12138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091BEE-1735-F959-BE94-DBCB8E234D31}"/>
                </a:ext>
              </a:extLst>
            </p:cNvPr>
            <p:cNvGrpSpPr/>
            <p:nvPr/>
          </p:nvGrpSpPr>
          <p:grpSpPr>
            <a:xfrm>
              <a:off x="5601578" y="2477189"/>
              <a:ext cx="2777197" cy="1212995"/>
              <a:chOff x="568259" y="2476094"/>
              <a:chExt cx="2777197" cy="12129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643FECA-106B-4F65-C728-3A1EF72135B7}"/>
                  </a:ext>
                </a:extLst>
              </p:cNvPr>
              <p:cNvGrpSpPr/>
              <p:nvPr/>
            </p:nvGrpSpPr>
            <p:grpSpPr>
              <a:xfrm>
                <a:off x="568259" y="2521772"/>
                <a:ext cx="2228557" cy="1123829"/>
                <a:chOff x="4342927" y="1887276"/>
                <a:chExt cx="2228557" cy="112382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E7635E-B1EF-CF76-7BB7-3C411F0F86FB}"/>
                    </a:ext>
                  </a:extLst>
                </p:cNvPr>
                <p:cNvSpPr txBox="1"/>
                <p:nvPr/>
              </p:nvSpPr>
              <p:spPr>
                <a:xfrm>
                  <a:off x="4342927" y="1887276"/>
                  <a:ext cx="553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itchFamily="2" charset="0"/>
                    </a:rPr>
                    <a:t>q0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A32B42-B2CC-E45B-4105-E300347A0F2E}"/>
                    </a:ext>
                  </a:extLst>
                </p:cNvPr>
                <p:cNvSpPr txBox="1"/>
                <p:nvPr/>
              </p:nvSpPr>
              <p:spPr>
                <a:xfrm>
                  <a:off x="4344896" y="2549440"/>
                  <a:ext cx="553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itchFamily="2" charset="0"/>
                    </a:rPr>
                    <a:t>q1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AEB0871-FA7F-9A3D-7B18-4010950C33C4}"/>
                    </a:ext>
                  </a:extLst>
                </p:cNvPr>
                <p:cNvCxnSpPr>
                  <a:cxnSpLocks/>
                  <a:stCxn id="26" idx="3"/>
                  <a:endCxn id="24" idx="1"/>
                </p:cNvCxnSpPr>
                <p:nvPr/>
              </p:nvCxnSpPr>
              <p:spPr>
                <a:xfrm flipV="1">
                  <a:off x="4896002" y="2117832"/>
                  <a:ext cx="1673492" cy="27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C5EB554-18F1-5C89-F9B9-495EC1D47B81}"/>
                    </a:ext>
                  </a:extLst>
                </p:cNvPr>
                <p:cNvCxnSpPr>
                  <a:cxnSpLocks/>
                  <a:stCxn id="27" idx="3"/>
                  <a:endCxn id="25" idx="1"/>
                </p:cNvCxnSpPr>
                <p:nvPr/>
              </p:nvCxnSpPr>
              <p:spPr>
                <a:xfrm>
                  <a:off x="4897971" y="2780273"/>
                  <a:ext cx="167351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42C8C98-15C8-9953-C5A6-56919A3DA2F0}"/>
                  </a:ext>
                </a:extLst>
              </p:cNvPr>
              <p:cNvSpPr/>
              <p:nvPr/>
            </p:nvSpPr>
            <p:spPr>
              <a:xfrm>
                <a:off x="1400089" y="2476094"/>
                <a:ext cx="548640" cy="548640"/>
              </a:xfrm>
              <a:prstGeom prst="rect">
                <a:avLst/>
              </a:prstGeom>
              <a:solidFill>
                <a:srgbClr val="E5E5E5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" pitchFamily="2" charset="0"/>
                  </a:rPr>
                  <a:t>X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C6E0B4-82DE-00FB-1322-2097FD5169C9}"/>
                  </a:ext>
                </a:extLst>
              </p:cNvPr>
              <p:cNvSpPr/>
              <p:nvPr/>
            </p:nvSpPr>
            <p:spPr>
              <a:xfrm>
                <a:off x="1400089" y="3140449"/>
                <a:ext cx="548640" cy="548640"/>
              </a:xfrm>
              <a:prstGeom prst="rect">
                <a:avLst/>
              </a:prstGeom>
              <a:solidFill>
                <a:srgbClr val="E5E5E5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" pitchFamily="2" charset="0"/>
                  </a:rPr>
                  <a:t>X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BEEBE9C-78DC-170E-85A3-D89E1C54ED60}"/>
                  </a:ext>
                </a:extLst>
              </p:cNvPr>
              <p:cNvSpPr/>
              <p:nvPr/>
            </p:nvSpPr>
            <p:spPr>
              <a:xfrm>
                <a:off x="2794826" y="2478008"/>
                <a:ext cx="548640" cy="548640"/>
              </a:xfrm>
              <a:prstGeom prst="rect">
                <a:avLst/>
              </a:prstGeom>
              <a:solidFill>
                <a:srgbClr val="EDF2F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M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D3854B5-5B66-3085-7C5D-879CE49B5DB6}"/>
                  </a:ext>
                </a:extLst>
              </p:cNvPr>
              <p:cNvSpPr/>
              <p:nvPr/>
            </p:nvSpPr>
            <p:spPr>
              <a:xfrm>
                <a:off x="2796816" y="3140449"/>
                <a:ext cx="548640" cy="548640"/>
              </a:xfrm>
              <a:prstGeom prst="rect">
                <a:avLst/>
              </a:prstGeom>
              <a:solidFill>
                <a:srgbClr val="EDF2F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M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65C37A-DF21-A85C-CE3B-1303B3F2D8EF}"/>
                </a:ext>
              </a:extLst>
            </p:cNvPr>
            <p:cNvSpPr/>
            <p:nvPr/>
          </p:nvSpPr>
          <p:spPr>
            <a:xfrm>
              <a:off x="7149002" y="2478008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0B829F-42F8-2F1B-EC65-0EC73B643FD6}"/>
                </a:ext>
              </a:extLst>
            </p:cNvPr>
            <p:cNvSpPr/>
            <p:nvPr/>
          </p:nvSpPr>
          <p:spPr>
            <a:xfrm>
              <a:off x="7149002" y="3142363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853541-1D40-6CAC-4F28-71B9A03EA3C2}"/>
              </a:ext>
            </a:extLst>
          </p:cNvPr>
          <p:cNvCxnSpPr>
            <a:cxnSpLocks/>
          </p:cNvCxnSpPr>
          <p:nvPr/>
        </p:nvCxnSpPr>
        <p:spPr>
          <a:xfrm flipV="1">
            <a:off x="3821804" y="2845889"/>
            <a:ext cx="546072" cy="3685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DDF7B34-48D2-99DD-98FE-0D304DC374E0}"/>
              </a:ext>
            </a:extLst>
          </p:cNvPr>
          <p:cNvSpPr/>
          <p:nvPr/>
        </p:nvSpPr>
        <p:spPr>
          <a:xfrm>
            <a:off x="8354729" y="2447292"/>
            <a:ext cx="3699058" cy="64008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know what is the output state of a program?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7A96A92-1B21-4123-B56D-1E5395112AE1}"/>
              </a:ext>
            </a:extLst>
          </p:cNvPr>
          <p:cNvSpPr/>
          <p:nvPr/>
        </p:nvSpPr>
        <p:spPr>
          <a:xfrm>
            <a:off x="679381" y="4579351"/>
            <a:ext cx="548640" cy="5486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7853C75B-F4F5-733F-EA37-FB5A0B102BDB}"/>
              </a:ext>
            </a:extLst>
          </p:cNvPr>
          <p:cNvSpPr/>
          <p:nvPr/>
        </p:nvSpPr>
        <p:spPr>
          <a:xfrm>
            <a:off x="3458854" y="4261478"/>
            <a:ext cx="702687" cy="461665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2%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A8693F-925A-AB68-ADEA-7A8EFB53989B}"/>
              </a:ext>
            </a:extLst>
          </p:cNvPr>
          <p:cNvGrpSpPr/>
          <p:nvPr/>
        </p:nvGrpSpPr>
        <p:grpSpPr>
          <a:xfrm>
            <a:off x="1567861" y="4208099"/>
            <a:ext cx="1975065" cy="548640"/>
            <a:chOff x="713491" y="2478008"/>
            <a:chExt cx="1975065" cy="54864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768DE5-5CB0-EB01-7C00-44399A716D09}"/>
                </a:ext>
              </a:extLst>
            </p:cNvPr>
            <p:cNvGrpSpPr/>
            <p:nvPr/>
          </p:nvGrpSpPr>
          <p:grpSpPr>
            <a:xfrm>
              <a:off x="713491" y="2521495"/>
              <a:ext cx="1426425" cy="461665"/>
              <a:chOff x="4488159" y="1886999"/>
              <a:chExt cx="1426425" cy="46166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7A36A-F9A5-0650-CCBB-9C90EF8A0D6C}"/>
                  </a:ext>
                </a:extLst>
              </p:cNvPr>
              <p:cNvSpPr txBox="1"/>
              <p:nvPr/>
            </p:nvSpPr>
            <p:spPr>
              <a:xfrm>
                <a:off x="4488159" y="1886999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0595EF9-978D-425B-E061-6C606BBB4A65}"/>
                  </a:ext>
                </a:extLst>
              </p:cNvPr>
              <p:cNvCxnSpPr>
                <a:cxnSpLocks/>
                <a:stCxn id="53" idx="3"/>
                <a:endCxn id="51" idx="1"/>
              </p:cNvCxnSpPr>
              <p:nvPr/>
            </p:nvCxnSpPr>
            <p:spPr>
              <a:xfrm>
                <a:off x="5041234" y="2117832"/>
                <a:ext cx="87335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7C0B35-1FEB-4B0F-0B09-AC3B8D882D10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327048C-1A21-2F5D-68F1-F1C8DC8D97CE}"/>
              </a:ext>
            </a:extLst>
          </p:cNvPr>
          <p:cNvGrpSpPr/>
          <p:nvPr/>
        </p:nvGrpSpPr>
        <p:grpSpPr>
          <a:xfrm>
            <a:off x="4561631" y="4224139"/>
            <a:ext cx="1446779" cy="1412415"/>
            <a:chOff x="5527045" y="4530140"/>
            <a:chExt cx="1446779" cy="141241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A4A927-32EC-8914-4D5E-A94787AFBA21}"/>
                </a:ext>
              </a:extLst>
            </p:cNvPr>
            <p:cNvSpPr/>
            <p:nvPr/>
          </p:nvSpPr>
          <p:spPr>
            <a:xfrm>
              <a:off x="6354458" y="4698121"/>
              <a:ext cx="254172" cy="640080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78EBF0-9A31-B960-4028-3F22057ADE5C}"/>
                </a:ext>
              </a:extLst>
            </p:cNvPr>
            <p:cNvCxnSpPr>
              <a:cxnSpLocks/>
            </p:cNvCxnSpPr>
            <p:nvPr/>
          </p:nvCxnSpPr>
          <p:spPr>
            <a:xfrm>
              <a:off x="5931321" y="5342390"/>
              <a:ext cx="84627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587B38-7ED1-DD7D-9D40-AB26F5FCC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836" y="4536514"/>
              <a:ext cx="6968" cy="80978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582FFD-D669-8D00-BC89-4907162FB962}"/>
                </a:ext>
              </a:extLst>
            </p:cNvPr>
            <p:cNvSpPr txBox="1"/>
            <p:nvPr/>
          </p:nvSpPr>
          <p:spPr>
            <a:xfrm>
              <a:off x="5735093" y="5542445"/>
              <a:ext cx="1238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Outcomes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A677D3E-01FC-8126-3BFB-F26E57D6CA00}"/>
                </a:ext>
              </a:extLst>
            </p:cNvPr>
            <p:cNvSpPr txBox="1"/>
            <p:nvPr/>
          </p:nvSpPr>
          <p:spPr>
            <a:xfrm>
              <a:off x="5966379" y="5269950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2227D8-B8A6-8A28-7639-5EC5EDF098DD}"/>
                </a:ext>
              </a:extLst>
            </p:cNvPr>
            <p:cNvSpPr txBox="1"/>
            <p:nvPr/>
          </p:nvSpPr>
          <p:spPr>
            <a:xfrm>
              <a:off x="6318747" y="5269950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02CF146-66C7-9359-EA51-08D747B57E4D}"/>
                </a:ext>
              </a:extLst>
            </p:cNvPr>
            <p:cNvSpPr txBox="1"/>
            <p:nvPr/>
          </p:nvSpPr>
          <p:spPr>
            <a:xfrm rot="16200000">
              <a:off x="5322206" y="4734979"/>
              <a:ext cx="809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Prob.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EDC76D-7A32-45AE-6715-5C065BB1C740}"/>
                </a:ext>
              </a:extLst>
            </p:cNvPr>
            <p:cNvSpPr/>
            <p:nvPr/>
          </p:nvSpPr>
          <p:spPr>
            <a:xfrm>
              <a:off x="6002090" y="4968141"/>
              <a:ext cx="254172" cy="365760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F50A49-7EA4-3760-45DE-AC7CD12227C1}"/>
              </a:ext>
            </a:extLst>
          </p:cNvPr>
          <p:cNvGrpSpPr/>
          <p:nvPr/>
        </p:nvGrpSpPr>
        <p:grpSpPr>
          <a:xfrm>
            <a:off x="1573372" y="4936774"/>
            <a:ext cx="1969554" cy="550554"/>
            <a:chOff x="719002" y="2476094"/>
            <a:chExt cx="1969554" cy="55055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260E781-EE68-34CB-84D2-AE744F7AE7FC}"/>
                </a:ext>
              </a:extLst>
            </p:cNvPr>
            <p:cNvGrpSpPr/>
            <p:nvPr/>
          </p:nvGrpSpPr>
          <p:grpSpPr>
            <a:xfrm>
              <a:off x="719002" y="2522807"/>
              <a:ext cx="1420914" cy="461665"/>
              <a:chOff x="4493670" y="1888311"/>
              <a:chExt cx="1420914" cy="461665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92C256-9985-EBD6-A370-4680250B7DAE}"/>
                  </a:ext>
                </a:extLst>
              </p:cNvPr>
              <p:cNvSpPr txBox="1"/>
              <p:nvPr/>
            </p:nvSpPr>
            <p:spPr>
              <a:xfrm>
                <a:off x="4493670" y="1888311"/>
                <a:ext cx="553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itchFamily="2" charset="0"/>
                  </a:rPr>
                  <a:t>q0</a:t>
                </a: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2658A2E-0091-8F3E-EEF4-D1D050596C73}"/>
                  </a:ext>
                </a:extLst>
              </p:cNvPr>
              <p:cNvCxnSpPr>
                <a:cxnSpLocks/>
                <a:stCxn id="78" idx="3"/>
                <a:endCxn id="77" idx="1"/>
              </p:cNvCxnSpPr>
              <p:nvPr/>
            </p:nvCxnSpPr>
            <p:spPr>
              <a:xfrm flipV="1">
                <a:off x="5046745" y="2117832"/>
                <a:ext cx="867839" cy="1312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0B44859-D70A-198D-7CA7-8E639A59F1AF}"/>
                </a:ext>
              </a:extLst>
            </p:cNvPr>
            <p:cNvSpPr/>
            <p:nvPr/>
          </p:nvSpPr>
          <p:spPr>
            <a:xfrm>
              <a:off x="1400089" y="2476094"/>
              <a:ext cx="548640" cy="548640"/>
            </a:xfrm>
            <a:prstGeom prst="rect">
              <a:avLst/>
            </a:prstGeom>
            <a:solidFill>
              <a:srgbClr val="E5E5E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Helvetica" pitchFamily="2" charset="0"/>
                </a:rPr>
                <a:t>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69CED33-9C9A-3A3F-4100-057CD958654F}"/>
                </a:ext>
              </a:extLst>
            </p:cNvPr>
            <p:cNvSpPr/>
            <p:nvPr/>
          </p:nvSpPr>
          <p:spPr>
            <a:xfrm>
              <a:off x="2139916" y="2478008"/>
              <a:ext cx="548640" cy="548640"/>
            </a:xfrm>
            <a:prstGeom prst="rect">
              <a:avLst/>
            </a:prstGeom>
            <a:solidFill>
              <a:srgbClr val="EDF2F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M</a:t>
              </a:r>
            </a:p>
          </p:txBody>
        </p:sp>
      </p:grpSp>
      <p:sp>
        <p:nvSpPr>
          <p:cNvPr id="80" name="Rounded Rectangular Callout 10">
            <a:extLst>
              <a:ext uri="{FF2B5EF4-FFF2-40B4-BE49-F238E27FC236}">
                <a16:creationId xmlns:a16="http://schemas.microsoft.com/office/drawing/2014/main" id="{719E3EB9-3A68-AB19-C0D4-DD9A521FE265}"/>
              </a:ext>
            </a:extLst>
          </p:cNvPr>
          <p:cNvSpPr/>
          <p:nvPr/>
        </p:nvSpPr>
        <p:spPr>
          <a:xfrm>
            <a:off x="3458854" y="4977718"/>
            <a:ext cx="702687" cy="461665"/>
          </a:xfrm>
          <a:prstGeom prst="wedgeRoundRectCallout">
            <a:avLst>
              <a:gd name="adj1" fmla="val -41475"/>
              <a:gd name="adj2" fmla="val -49150"/>
              <a:gd name="adj3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2C6">
                    <a:lumMod val="50000"/>
                  </a:srgbClr>
                </a:solidFill>
                <a:effectLst/>
                <a:uLnTx/>
                <a:uFillTx/>
              </a:rPr>
              <a:t>4%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4EA86E9-51ED-89C0-E7BF-A199491E3733}"/>
              </a:ext>
            </a:extLst>
          </p:cNvPr>
          <p:cNvCxnSpPr>
            <a:cxnSpLocks/>
          </p:cNvCxnSpPr>
          <p:nvPr/>
        </p:nvCxnSpPr>
        <p:spPr>
          <a:xfrm flipV="1">
            <a:off x="6129915" y="4712383"/>
            <a:ext cx="546072" cy="3685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11738C-C9A6-5A00-2E1B-552CE1D46918}"/>
              </a:ext>
            </a:extLst>
          </p:cNvPr>
          <p:cNvGrpSpPr/>
          <p:nvPr/>
        </p:nvGrpSpPr>
        <p:grpSpPr>
          <a:xfrm>
            <a:off x="6854462" y="4176057"/>
            <a:ext cx="1446779" cy="1429972"/>
            <a:chOff x="5527045" y="4512583"/>
            <a:chExt cx="1446779" cy="142997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F77690C-F7E7-360A-546B-CFE610117E34}"/>
                </a:ext>
              </a:extLst>
            </p:cNvPr>
            <p:cNvSpPr/>
            <p:nvPr/>
          </p:nvSpPr>
          <p:spPr>
            <a:xfrm>
              <a:off x="6354458" y="4512583"/>
              <a:ext cx="254172" cy="822960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C996ED2-F53D-E979-1E86-9DA41DC06A3B}"/>
                </a:ext>
              </a:extLst>
            </p:cNvPr>
            <p:cNvCxnSpPr>
              <a:cxnSpLocks/>
            </p:cNvCxnSpPr>
            <p:nvPr/>
          </p:nvCxnSpPr>
          <p:spPr>
            <a:xfrm>
              <a:off x="5931321" y="5342390"/>
              <a:ext cx="84627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3E0B63B-D7B6-B178-97B0-93EF3A50D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836" y="4536514"/>
              <a:ext cx="6968" cy="80978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1BC9721-D2E1-2E25-B35E-29B09FB7CF6D}"/>
                </a:ext>
              </a:extLst>
            </p:cNvPr>
            <p:cNvSpPr txBox="1"/>
            <p:nvPr/>
          </p:nvSpPr>
          <p:spPr>
            <a:xfrm>
              <a:off x="5735093" y="5542445"/>
              <a:ext cx="1238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Outcomes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15ECD1B-1DB5-2436-3690-AB2CC49C7DED}"/>
                </a:ext>
              </a:extLst>
            </p:cNvPr>
            <p:cNvSpPr txBox="1"/>
            <p:nvPr/>
          </p:nvSpPr>
          <p:spPr>
            <a:xfrm>
              <a:off x="5966379" y="5269950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E98DCE3-EB1F-EB68-4555-93EDB9A76246}"/>
                </a:ext>
              </a:extLst>
            </p:cNvPr>
            <p:cNvSpPr txBox="1"/>
            <p:nvPr/>
          </p:nvSpPr>
          <p:spPr>
            <a:xfrm>
              <a:off x="6318747" y="5269950"/>
              <a:ext cx="484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6E42D7F-6511-25C3-4D12-583FBB62CB17}"/>
                </a:ext>
              </a:extLst>
            </p:cNvPr>
            <p:cNvSpPr txBox="1"/>
            <p:nvPr/>
          </p:nvSpPr>
          <p:spPr>
            <a:xfrm rot="16200000">
              <a:off x="5322206" y="4734979"/>
              <a:ext cx="809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Prob.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C22D13-583E-60DA-D737-99DBB67C8327}"/>
                </a:ext>
              </a:extLst>
            </p:cNvPr>
            <p:cNvSpPr/>
            <p:nvPr/>
          </p:nvSpPr>
          <p:spPr>
            <a:xfrm>
              <a:off x="6002090" y="5165091"/>
              <a:ext cx="254172" cy="182880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068A9F57-D738-A5B1-0FC1-9827CC5E5ECF}"/>
              </a:ext>
            </a:extLst>
          </p:cNvPr>
          <p:cNvSpPr/>
          <p:nvPr/>
        </p:nvSpPr>
        <p:spPr>
          <a:xfrm>
            <a:off x="8363350" y="4308992"/>
            <a:ext cx="3699058" cy="640080"/>
          </a:xfrm>
          <a:prstGeom prst="roundRect">
            <a:avLst>
              <a:gd name="adj" fmla="val 10000"/>
            </a:avLst>
          </a:prstGeom>
          <a:solidFill>
            <a:srgbClr val="5C9BA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It incurs huge overheads (quantum + classical)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CD627D-B5DC-4582-4053-C32926C84947}"/>
              </a:ext>
            </a:extLst>
          </p:cNvPr>
          <p:cNvSpPr txBox="1"/>
          <p:nvPr/>
        </p:nvSpPr>
        <p:spPr>
          <a:xfrm>
            <a:off x="78680" y="5623593"/>
            <a:ext cx="1202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0421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accurate state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590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5" grpId="0"/>
      <p:bldP spid="34" grpId="0" animBg="1"/>
      <p:bldP spid="45" grpId="0" animBg="1"/>
      <p:bldP spid="46" grpId="0"/>
      <p:bldP spid="80" grpId="0"/>
      <p:bldP spid="97" grpId="0" animBg="1"/>
      <p:bldP spid="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1572260"/>
            <a:ext cx="118262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ts val="53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800" cap="all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 Black" charset="0"/>
                <a:cs typeface="Arial Black" charset="0"/>
              </a:rPr>
              <a:t>Approach of STATE Transformation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Why quantum computing? What topics will be covered? What are the requirements and expected outcomes?</a:t>
            </a:r>
          </a:p>
        </p:txBody>
      </p:sp>
    </p:spTree>
    <p:extLst>
      <p:ext uri="{BB962C8B-B14F-4D97-AF65-F5344CB8AC3E}">
        <p14:creationId xmlns:p14="http://schemas.microsoft.com/office/powerpoint/2010/main" val="349557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Measurement Errors Have Bias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Goal: Flip and measure qubits in a less vulnerable state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3962C42-28C1-DCA5-FC6C-FC3585656DE5}"/>
              </a:ext>
            </a:extLst>
          </p:cNvPr>
          <p:cNvGrpSpPr/>
          <p:nvPr/>
        </p:nvGrpSpPr>
        <p:grpSpPr>
          <a:xfrm>
            <a:off x="8352680" y="4619067"/>
            <a:ext cx="2577995" cy="1453228"/>
            <a:chOff x="7031994" y="4411049"/>
            <a:chExt cx="1461905" cy="1727059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FE794D0-16C1-7D36-BE8E-AB9138BCB265}"/>
                </a:ext>
              </a:extLst>
            </p:cNvPr>
            <p:cNvGrpSpPr/>
            <p:nvPr/>
          </p:nvGrpSpPr>
          <p:grpSpPr>
            <a:xfrm>
              <a:off x="7283998" y="4624874"/>
              <a:ext cx="1209901" cy="1299410"/>
              <a:chOff x="5635270" y="4528621"/>
              <a:chExt cx="1209901" cy="1299410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ED3C790-2E22-CD35-7875-45C5028FD9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2543" y="4528621"/>
                <a:ext cx="0" cy="129941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DDBED7D4-8BF3-ECBA-E1C0-584240D78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5270" y="5825666"/>
                <a:ext cx="120990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16DE42B-030A-F0AF-3396-AE163DA10EDF}"/>
                  </a:ext>
                </a:extLst>
              </p:cNvPr>
              <p:cNvSpPr/>
              <p:nvPr/>
            </p:nvSpPr>
            <p:spPr>
              <a:xfrm>
                <a:off x="6276748" y="5403109"/>
                <a:ext cx="374476" cy="422557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22%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D213A2A-D598-5541-B3D7-4802528C3BF4}"/>
                  </a:ext>
                </a:extLst>
              </p:cNvPr>
              <p:cNvSpPr/>
              <p:nvPr/>
            </p:nvSpPr>
            <p:spPr>
              <a:xfrm>
                <a:off x="5755726" y="4916770"/>
                <a:ext cx="369333" cy="894204"/>
              </a:xfrm>
              <a:prstGeom prst="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78%</a:t>
                </a: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29E1FB7-F49F-55D2-3EEE-3477B8E5766E}"/>
                </a:ext>
              </a:extLst>
            </p:cNvPr>
            <p:cNvSpPr txBox="1"/>
            <p:nvPr/>
          </p:nvSpPr>
          <p:spPr>
            <a:xfrm rot="16200000">
              <a:off x="6273183" y="5169860"/>
              <a:ext cx="1727059" cy="209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Probability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C9D96B1-3906-C992-9FB3-3181C4CBE038}"/>
              </a:ext>
            </a:extLst>
          </p:cNvPr>
          <p:cNvGrpSpPr/>
          <p:nvPr/>
        </p:nvGrpSpPr>
        <p:grpSpPr>
          <a:xfrm>
            <a:off x="514834" y="1620868"/>
            <a:ext cx="1419685" cy="2099962"/>
            <a:chOff x="354196" y="1708855"/>
            <a:chExt cx="1419685" cy="209996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CB0D557-9655-3F46-A89A-16E2ADEE6746}"/>
                </a:ext>
              </a:extLst>
            </p:cNvPr>
            <p:cNvSpPr txBox="1"/>
            <p:nvPr/>
          </p:nvSpPr>
          <p:spPr>
            <a:xfrm>
              <a:off x="425038" y="3285597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ibmqx4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328D1D6-8466-4D57-D71A-8DD4D785F8D7}"/>
                </a:ext>
              </a:extLst>
            </p:cNvPr>
            <p:cNvGrpSpPr/>
            <p:nvPr/>
          </p:nvGrpSpPr>
          <p:grpSpPr>
            <a:xfrm>
              <a:off x="354196" y="1708855"/>
              <a:ext cx="1419685" cy="1406064"/>
              <a:chOff x="528765" y="2108178"/>
              <a:chExt cx="1419685" cy="140606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44408C2-151A-A675-03A3-43868DF68652}"/>
                  </a:ext>
                </a:extLst>
              </p:cNvPr>
              <p:cNvGrpSpPr/>
              <p:nvPr/>
            </p:nvGrpSpPr>
            <p:grpSpPr>
              <a:xfrm>
                <a:off x="528765" y="2108178"/>
                <a:ext cx="1286628" cy="1075354"/>
                <a:chOff x="821001" y="2235146"/>
                <a:chExt cx="1133109" cy="1022261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E29CA52-BA28-9EDB-838F-B5FE8DF71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41385" y="2565313"/>
                  <a:ext cx="587746" cy="6920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650A5995-545D-31F3-5529-1622D4B6FCFA}"/>
                    </a:ext>
                  </a:extLst>
                </p:cNvPr>
                <p:cNvSpPr/>
                <p:nvPr/>
              </p:nvSpPr>
              <p:spPr>
                <a:xfrm>
                  <a:off x="821001" y="2235146"/>
                  <a:ext cx="337981" cy="399975"/>
                </a:xfrm>
                <a:prstGeom prst="ellipse">
                  <a:avLst/>
                </a:prstGeom>
                <a:solidFill>
                  <a:srgbClr val="FEE599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0</a:t>
                  </a:r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392B043A-CCD9-F6CC-2A7B-FF6733685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76578" y="2564336"/>
                  <a:ext cx="587746" cy="6920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189638C5-3418-BE74-35AA-5C4C2FAA3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3193" y="2643462"/>
                  <a:ext cx="917" cy="54616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1BEBC300-22DB-E34C-F483-CA2264813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6333" y="2619823"/>
                  <a:ext cx="917" cy="54616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85E7B69-37D8-79C2-EE3A-30BC17105553}"/>
                  </a:ext>
                </a:extLst>
              </p:cNvPr>
              <p:cNvSpPr/>
              <p:nvPr/>
            </p:nvSpPr>
            <p:spPr>
              <a:xfrm>
                <a:off x="1564678" y="2108178"/>
                <a:ext cx="383772" cy="420748"/>
              </a:xfrm>
              <a:prstGeom prst="ellipse">
                <a:avLst/>
              </a:prstGeom>
              <a:solidFill>
                <a:srgbClr val="FEE599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C39EEF2-03E6-8A5F-80D1-C7B14501B055}"/>
                  </a:ext>
                </a:extLst>
              </p:cNvPr>
              <p:cNvSpPr/>
              <p:nvPr/>
            </p:nvSpPr>
            <p:spPr>
              <a:xfrm>
                <a:off x="1047755" y="2615990"/>
                <a:ext cx="383772" cy="420748"/>
              </a:xfrm>
              <a:prstGeom prst="ellipse">
                <a:avLst/>
              </a:prstGeom>
              <a:solidFill>
                <a:srgbClr val="FEE599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FCA29C7-9F26-B3C8-671D-B3D858C321C5}"/>
                  </a:ext>
                </a:extLst>
              </p:cNvPr>
              <p:cNvSpPr/>
              <p:nvPr/>
            </p:nvSpPr>
            <p:spPr>
              <a:xfrm>
                <a:off x="1523246" y="3060456"/>
                <a:ext cx="383772" cy="420748"/>
              </a:xfrm>
              <a:prstGeom prst="ellipse">
                <a:avLst/>
              </a:prstGeom>
              <a:solidFill>
                <a:srgbClr val="FEE599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D2B5C46A-258D-0BF3-B740-F9DEDC2CB03B}"/>
                  </a:ext>
                </a:extLst>
              </p:cNvPr>
              <p:cNvSpPr/>
              <p:nvPr/>
            </p:nvSpPr>
            <p:spPr>
              <a:xfrm>
                <a:off x="593441" y="3093494"/>
                <a:ext cx="383772" cy="420748"/>
              </a:xfrm>
              <a:prstGeom prst="ellipse">
                <a:avLst/>
              </a:prstGeom>
              <a:solidFill>
                <a:srgbClr val="FEE599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DEF0BD3-7530-FA3E-7604-04EFE8598492}"/>
              </a:ext>
            </a:extLst>
          </p:cNvPr>
          <p:cNvGrpSpPr/>
          <p:nvPr/>
        </p:nvGrpSpPr>
        <p:grpSpPr>
          <a:xfrm>
            <a:off x="3422377" y="867805"/>
            <a:ext cx="7926587" cy="1814314"/>
            <a:chOff x="3261739" y="955792"/>
            <a:chExt cx="7926587" cy="1814314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0EEBFB-7A90-56C1-EC54-CA73E0994C19}"/>
                </a:ext>
              </a:extLst>
            </p:cNvPr>
            <p:cNvGrpSpPr/>
            <p:nvPr/>
          </p:nvGrpSpPr>
          <p:grpSpPr>
            <a:xfrm>
              <a:off x="3261739" y="1322673"/>
              <a:ext cx="7403113" cy="1383757"/>
              <a:chOff x="1280935" y="1192457"/>
              <a:chExt cx="7403113" cy="1383757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7AA487B-FD25-A76B-7774-29E7741DCCB9}"/>
                  </a:ext>
                </a:extLst>
              </p:cNvPr>
              <p:cNvGrpSpPr/>
              <p:nvPr/>
            </p:nvGrpSpPr>
            <p:grpSpPr>
              <a:xfrm>
                <a:off x="3733164" y="1192457"/>
                <a:ext cx="4950884" cy="1383757"/>
                <a:chOff x="5335266" y="1422807"/>
                <a:chExt cx="4950884" cy="2180779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94489EFA-D5D0-B890-4FE5-F9B5ABA6CB2E}"/>
                    </a:ext>
                  </a:extLst>
                </p:cNvPr>
                <p:cNvGrpSpPr/>
                <p:nvPr/>
              </p:nvGrpSpPr>
              <p:grpSpPr>
                <a:xfrm>
                  <a:off x="5335266" y="2345987"/>
                  <a:ext cx="2115138" cy="793404"/>
                  <a:chOff x="9294064" y="4736526"/>
                  <a:chExt cx="1591033" cy="492559"/>
                </a:xfrm>
              </p:grpSpPr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CC968D01-CF25-C9B0-15B8-62E0BACC5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94064" y="4979448"/>
                    <a:ext cx="274050" cy="0"/>
                  </a:xfrm>
                  <a:prstGeom prst="straightConnector1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D2927C87-AC8F-406B-59F1-964A63AFB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69836" y="5003661"/>
                    <a:ext cx="415261" cy="0"/>
                  </a:xfrm>
                  <a:prstGeom prst="straightConnector1">
                    <a:avLst/>
                  </a:prstGeom>
                  <a:noFill/>
                  <a:ln w="57150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/>
                </p:spPr>
              </p:cxn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56A573B3-620F-A554-7A16-82EDE5BE6B91}"/>
                      </a:ext>
                    </a:extLst>
                  </p:cNvPr>
                  <p:cNvSpPr/>
                  <p:nvPr/>
                </p:nvSpPr>
                <p:spPr>
                  <a:xfrm>
                    <a:off x="9435181" y="4736526"/>
                    <a:ext cx="1182899" cy="492559"/>
                  </a:xfrm>
                  <a:prstGeom prst="rect">
                    <a:avLst/>
                  </a:prstGeom>
                  <a:solidFill>
                    <a:srgbClr val="FEE599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Rounded MT Bold" panose="020F0704030504030204" pitchFamily="34" charset="0"/>
                        <a:ea typeface="+mn-ea"/>
                        <a:cs typeface="+mn-cs"/>
                      </a:rPr>
                      <a:t>Measure</a:t>
                    </a:r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B5DF9E65-DD58-39AB-7BA1-D2B6BACD3E93}"/>
                    </a:ext>
                  </a:extLst>
                </p:cNvPr>
                <p:cNvGrpSpPr/>
                <p:nvPr/>
              </p:nvGrpSpPr>
              <p:grpSpPr>
                <a:xfrm>
                  <a:off x="7699863" y="1422807"/>
                  <a:ext cx="2586287" cy="2180779"/>
                  <a:chOff x="7027292" y="4422442"/>
                  <a:chExt cx="1466607" cy="1501842"/>
                </a:xfrm>
              </p:grpSpPr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1D8563D1-D273-DFE7-9FC0-3B43594CB9B7}"/>
                      </a:ext>
                    </a:extLst>
                  </p:cNvPr>
                  <p:cNvGrpSpPr/>
                  <p:nvPr/>
                </p:nvGrpSpPr>
                <p:grpSpPr>
                  <a:xfrm>
                    <a:off x="7283998" y="4624874"/>
                    <a:ext cx="1209901" cy="1299410"/>
                    <a:chOff x="5635270" y="4528621"/>
                    <a:chExt cx="1209901" cy="1299410"/>
                  </a:xfrm>
                </p:grpSpPr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54584596-87E4-630E-9580-47EE3C6515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642543" y="4528621"/>
                      <a:ext cx="0" cy="129941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  <a:tailEnd type="triangl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7F7FAF99-42AE-EE24-B96C-3ADE27C63E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35270" y="5825666"/>
                      <a:ext cx="1209901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  <a:tailEnd type="triangl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223" name="Rectangle 222">
                      <a:extLst>
                        <a:ext uri="{FF2B5EF4-FFF2-40B4-BE49-F238E27FC236}">
                          <a16:creationId xmlns:a16="http://schemas.microsoft.com/office/drawing/2014/main" id="{62F9D23B-5F77-B652-591C-5D25B20B3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1894" y="5590091"/>
                      <a:ext cx="369331" cy="235575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16%</a:t>
                      </a:r>
                    </a:p>
                  </p:txBody>
                </p:sp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92195C33-5AEE-96E7-D892-966A7C310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5726" y="4728137"/>
                      <a:ext cx="369333" cy="1082837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84%</a:t>
                      </a:r>
                    </a:p>
                  </p:txBody>
                </p:sp>
              </p:grp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1277F4E0-AB46-81D5-93FD-6E664362F59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421442" y="5028292"/>
                    <a:ext cx="1403684" cy="191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Rounded MT Bold" panose="020F0704030504030204" pitchFamily="34" charset="0"/>
                      </a:rPr>
                      <a:t>Probability</a:t>
                    </a:r>
                  </a:p>
                </p:txBody>
              </p:sp>
            </p:grpSp>
          </p:grp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A5401186-8EA8-8798-5562-CD32DD93F3EF}"/>
                  </a:ext>
                </a:extLst>
              </p:cNvPr>
              <p:cNvSpPr/>
              <p:nvPr/>
            </p:nvSpPr>
            <p:spPr>
              <a:xfrm>
                <a:off x="1769283" y="1899233"/>
                <a:ext cx="331457" cy="304072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9C38E22-62EA-50CA-44FA-23EEC1B334F0}"/>
                  </a:ext>
                </a:extLst>
              </p:cNvPr>
              <p:cNvSpPr/>
              <p:nvPr/>
            </p:nvSpPr>
            <p:spPr>
              <a:xfrm>
                <a:off x="2254111" y="1892971"/>
                <a:ext cx="331457" cy="30407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21EF5BF-0FEC-3B5E-48A3-691E5947F955}"/>
                  </a:ext>
                </a:extLst>
              </p:cNvPr>
              <p:cNvSpPr/>
              <p:nvPr/>
            </p:nvSpPr>
            <p:spPr>
              <a:xfrm>
                <a:off x="2715578" y="1899233"/>
                <a:ext cx="331457" cy="30407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B8CE968-47FD-DF08-0C08-F0F030F6190B}"/>
                  </a:ext>
                </a:extLst>
              </p:cNvPr>
              <p:cNvSpPr/>
              <p:nvPr/>
            </p:nvSpPr>
            <p:spPr>
              <a:xfrm>
                <a:off x="1280935" y="1899233"/>
                <a:ext cx="331457" cy="30407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7E23A2B-EAE4-22FF-16E6-03B0F460CF82}"/>
                  </a:ext>
                </a:extLst>
              </p:cNvPr>
              <p:cNvSpPr/>
              <p:nvPr/>
            </p:nvSpPr>
            <p:spPr>
              <a:xfrm>
                <a:off x="3181537" y="1899233"/>
                <a:ext cx="331457" cy="30407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D59DEB-65E4-3FD0-CB6A-9331CD045925}"/>
                </a:ext>
              </a:extLst>
            </p:cNvPr>
            <p:cNvSpPr txBox="1"/>
            <p:nvPr/>
          </p:nvSpPr>
          <p:spPr>
            <a:xfrm>
              <a:off x="9975027" y="1419803"/>
              <a:ext cx="1213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Correct Answer</a:t>
              </a:r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9B2C79F3-43F7-E54F-A66C-172309C68DA5}"/>
                </a:ext>
              </a:extLst>
            </p:cNvPr>
            <p:cNvSpPr/>
            <p:nvPr/>
          </p:nvSpPr>
          <p:spPr>
            <a:xfrm rot="6191673">
              <a:off x="9045313" y="1233496"/>
              <a:ext cx="1320629" cy="765222"/>
            </a:xfrm>
            <a:prstGeom prst="arc">
              <a:avLst>
                <a:gd name="adj1" fmla="val 18107279"/>
                <a:gd name="adj2" fmla="val 52623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160E2C5-AAC2-FDC9-AEFC-30CAFB4C73D5}"/>
                </a:ext>
              </a:extLst>
            </p:cNvPr>
            <p:cNvSpPr txBox="1"/>
            <p:nvPr/>
          </p:nvSpPr>
          <p:spPr>
            <a:xfrm>
              <a:off x="3630751" y="2400774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All zero state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1293424-0FBF-E5BB-10F1-473AFB413BB2}"/>
              </a:ext>
            </a:extLst>
          </p:cNvPr>
          <p:cNvGrpSpPr/>
          <p:nvPr/>
        </p:nvGrpSpPr>
        <p:grpSpPr>
          <a:xfrm>
            <a:off x="3494420" y="2622014"/>
            <a:ext cx="7353229" cy="1715637"/>
            <a:chOff x="3333782" y="2710001"/>
            <a:chExt cx="7353229" cy="1715637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90A0B6B-0FE5-D3AA-E6D6-A87B1F15CDCC}"/>
                </a:ext>
              </a:extLst>
            </p:cNvPr>
            <p:cNvGrpSpPr/>
            <p:nvPr/>
          </p:nvGrpSpPr>
          <p:grpSpPr>
            <a:xfrm>
              <a:off x="3333782" y="2710001"/>
              <a:ext cx="7353229" cy="1700544"/>
              <a:chOff x="1330820" y="2547596"/>
              <a:chExt cx="7353229" cy="170054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6B7A90F3-A4CE-C84B-E924-73CF39444E06}"/>
                  </a:ext>
                </a:extLst>
              </p:cNvPr>
              <p:cNvGrpSpPr/>
              <p:nvPr/>
            </p:nvGrpSpPr>
            <p:grpSpPr>
              <a:xfrm>
                <a:off x="3830375" y="3415819"/>
                <a:ext cx="2186708" cy="481007"/>
                <a:chOff x="9168947" y="4743318"/>
                <a:chExt cx="1644876" cy="492557"/>
              </a:xfrm>
            </p:grpSpPr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57D90FE1-7DD8-1E0B-C32C-641044D23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8947" y="4979448"/>
                  <a:ext cx="274050" cy="0"/>
                </a:xfrm>
                <a:prstGeom prst="straightConnector1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245" name="Straight Arrow Connector 244">
                  <a:extLst>
                    <a:ext uri="{FF2B5EF4-FFF2-40B4-BE49-F238E27FC236}">
                      <a16:creationId xmlns:a16="http://schemas.microsoft.com/office/drawing/2014/main" id="{573CDCA1-3A42-3077-7512-FA6F1DEE7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25585" y="4979448"/>
                  <a:ext cx="288238" cy="5739"/>
                </a:xfrm>
                <a:prstGeom prst="straightConnector1">
                  <a:avLst/>
                </a:prstGeom>
                <a:noFill/>
                <a:ln w="5715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23D3B9B-B90A-8979-0FBB-96D8BDFF140C}"/>
                    </a:ext>
                  </a:extLst>
                </p:cNvPr>
                <p:cNvSpPr/>
                <p:nvPr/>
              </p:nvSpPr>
              <p:spPr>
                <a:xfrm>
                  <a:off x="9313771" y="4743318"/>
                  <a:ext cx="1211814" cy="492557"/>
                </a:xfrm>
                <a:prstGeom prst="rect">
                  <a:avLst/>
                </a:prstGeom>
                <a:solidFill>
                  <a:srgbClr val="FEE599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+mn-ea"/>
                      <a:cs typeface="+mn-cs"/>
                    </a:rPr>
                    <a:t>Measure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DADCF7E-0A38-BADC-5899-9A45CC1227E7}"/>
                  </a:ext>
                </a:extLst>
              </p:cNvPr>
              <p:cNvGrpSpPr/>
              <p:nvPr/>
            </p:nvGrpSpPr>
            <p:grpSpPr>
              <a:xfrm>
                <a:off x="6143026" y="2547596"/>
                <a:ext cx="2541023" cy="1700544"/>
                <a:chOff x="7052960" y="4113597"/>
                <a:chExt cx="1440939" cy="1931710"/>
              </a:xfrm>
            </p:grpSpPr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2492CEAF-8137-C7AF-6D98-20F3BE05C389}"/>
                    </a:ext>
                  </a:extLst>
                </p:cNvPr>
                <p:cNvGrpSpPr/>
                <p:nvPr/>
              </p:nvGrpSpPr>
              <p:grpSpPr>
                <a:xfrm>
                  <a:off x="7283998" y="4624874"/>
                  <a:ext cx="1209901" cy="1299410"/>
                  <a:chOff x="5635270" y="4528621"/>
                  <a:chExt cx="1209901" cy="1299410"/>
                </a:xfrm>
              </p:grpSpPr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5036D32E-4B3A-6932-9696-10030A570F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42543" y="4528621"/>
                    <a:ext cx="0" cy="129941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2194335B-E5B2-D1C1-AB28-510B309464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5270" y="5825666"/>
                    <a:ext cx="120990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50E43DF5-1098-0266-0E8C-E533F01D52BC}"/>
                      </a:ext>
                    </a:extLst>
                  </p:cNvPr>
                  <p:cNvSpPr/>
                  <p:nvPr/>
                </p:nvSpPr>
                <p:spPr>
                  <a:xfrm>
                    <a:off x="6276748" y="5403109"/>
                    <a:ext cx="374476" cy="422557"/>
                  </a:xfrm>
                  <a:prstGeom prst="rect">
                    <a:avLst/>
                  </a:prstGeom>
                  <a:solidFill>
                    <a:srgbClr val="C00000"/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38%</a:t>
                    </a: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683D41B0-9170-4182-B089-EE5DFBDFF94D}"/>
                      </a:ext>
                    </a:extLst>
                  </p:cNvPr>
                  <p:cNvSpPr/>
                  <p:nvPr/>
                </p:nvSpPr>
                <p:spPr>
                  <a:xfrm>
                    <a:off x="5755726" y="5045224"/>
                    <a:ext cx="369333" cy="765750"/>
                  </a:xfrm>
                  <a:prstGeom prst="rect">
                    <a:avLst/>
                  </a:prstGeom>
                  <a:solidFill>
                    <a:srgbClr val="00B050"/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62%</a:t>
                    </a:r>
                  </a:p>
                </p:txBody>
              </p:sp>
            </p:grp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C1999962-8705-7693-108C-B49DAE05948D}"/>
                    </a:ext>
                  </a:extLst>
                </p:cNvPr>
                <p:cNvSpPr txBox="1"/>
                <p:nvPr/>
              </p:nvSpPr>
              <p:spPr>
                <a:xfrm rot="16200000">
                  <a:off x="6191824" y="4974733"/>
                  <a:ext cx="1931710" cy="209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</a:rPr>
                    <a:t>Probability</a:t>
                  </a:r>
                </a:p>
              </p:txBody>
            </p:sp>
          </p:grp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D876D1A7-1BDA-C546-9915-5833DDD03447}"/>
                  </a:ext>
                </a:extLst>
              </p:cNvPr>
              <p:cNvSpPr/>
              <p:nvPr/>
            </p:nvSpPr>
            <p:spPr>
              <a:xfrm>
                <a:off x="1819168" y="3503788"/>
                <a:ext cx="331457" cy="30407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37405AE-505A-5702-DC44-F91A5DD62C7B}"/>
                  </a:ext>
                </a:extLst>
              </p:cNvPr>
              <p:cNvSpPr/>
              <p:nvPr/>
            </p:nvSpPr>
            <p:spPr>
              <a:xfrm>
                <a:off x="2303996" y="3497526"/>
                <a:ext cx="331457" cy="30407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4C83699-3BC6-8017-57FF-F0AE15A0BA76}"/>
                  </a:ext>
                </a:extLst>
              </p:cNvPr>
              <p:cNvSpPr/>
              <p:nvPr/>
            </p:nvSpPr>
            <p:spPr>
              <a:xfrm>
                <a:off x="2765463" y="3503788"/>
                <a:ext cx="331457" cy="30407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C809AD57-482F-D81F-362D-3382B011CA31}"/>
                  </a:ext>
                </a:extLst>
              </p:cNvPr>
              <p:cNvSpPr/>
              <p:nvPr/>
            </p:nvSpPr>
            <p:spPr>
              <a:xfrm>
                <a:off x="1330820" y="3503788"/>
                <a:ext cx="331457" cy="30407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7C39437-5CD7-8CF5-11B9-21360B60B48E}"/>
                  </a:ext>
                </a:extLst>
              </p:cNvPr>
              <p:cNvSpPr/>
              <p:nvPr/>
            </p:nvSpPr>
            <p:spPr>
              <a:xfrm>
                <a:off x="3231422" y="3503788"/>
                <a:ext cx="331457" cy="30407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9437F26-6ACD-CB32-4CD8-AFB009826441}"/>
                </a:ext>
              </a:extLst>
            </p:cNvPr>
            <p:cNvSpPr txBox="1"/>
            <p:nvPr/>
          </p:nvSpPr>
          <p:spPr>
            <a:xfrm>
              <a:off x="3630751" y="4056306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All one state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D1D2CD3-BD97-C635-371C-68542A84FEF7}"/>
              </a:ext>
            </a:extLst>
          </p:cNvPr>
          <p:cNvGrpSpPr/>
          <p:nvPr/>
        </p:nvGrpSpPr>
        <p:grpSpPr>
          <a:xfrm>
            <a:off x="795615" y="5230482"/>
            <a:ext cx="7173247" cy="896127"/>
            <a:chOff x="634977" y="5318469"/>
            <a:chExt cx="7173247" cy="896127"/>
          </a:xfrm>
        </p:grpSpPr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D032E9AF-5328-0699-5733-2DE49E36D972}"/>
                </a:ext>
              </a:extLst>
            </p:cNvPr>
            <p:cNvCxnSpPr>
              <a:cxnSpLocks/>
            </p:cNvCxnSpPr>
            <p:nvPr/>
          </p:nvCxnSpPr>
          <p:spPr>
            <a:xfrm>
              <a:off x="3098706" y="5560616"/>
              <a:ext cx="364324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grpSp>
          <p:nvGrpSpPr>
            <p:cNvPr id="249" name="Group 248" descr=" 3">
              <a:extLst>
                <a:ext uri="{FF2B5EF4-FFF2-40B4-BE49-F238E27FC236}">
                  <a16:creationId xmlns:a16="http://schemas.microsoft.com/office/drawing/2014/main" id="{21D8DF05-5EFE-E020-6641-E045CCC77398}"/>
                </a:ext>
              </a:extLst>
            </p:cNvPr>
            <p:cNvGrpSpPr/>
            <p:nvPr/>
          </p:nvGrpSpPr>
          <p:grpSpPr>
            <a:xfrm>
              <a:off x="5025682" y="5345431"/>
              <a:ext cx="2782542" cy="469798"/>
              <a:chOff x="9151751" y="4750675"/>
              <a:chExt cx="2093072" cy="503310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E43B2793-42BC-275D-A1E2-EE60F9A63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1751" y="4979448"/>
                <a:ext cx="27405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FF3B3B97-76D2-8E0F-7EAB-A88657DBA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9562" y="5015860"/>
                <a:ext cx="415261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600C48C7-418D-8A0F-914A-C005F2203F8C}"/>
                  </a:ext>
                </a:extLst>
              </p:cNvPr>
              <p:cNvSpPr/>
              <p:nvPr/>
            </p:nvSpPr>
            <p:spPr>
              <a:xfrm>
                <a:off x="9292552" y="4750675"/>
                <a:ext cx="1546988" cy="503310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grpSp>
          <p:nvGrpSpPr>
            <p:cNvPr id="250" name="Group 249" descr=" 7">
              <a:extLst>
                <a:ext uri="{FF2B5EF4-FFF2-40B4-BE49-F238E27FC236}">
                  <a16:creationId xmlns:a16="http://schemas.microsoft.com/office/drawing/2014/main" id="{6CDA3A02-AC87-5C83-17D4-A361069C48AA}"/>
                </a:ext>
              </a:extLst>
            </p:cNvPr>
            <p:cNvGrpSpPr/>
            <p:nvPr/>
          </p:nvGrpSpPr>
          <p:grpSpPr>
            <a:xfrm>
              <a:off x="634977" y="5438335"/>
              <a:ext cx="2232059" cy="310335"/>
              <a:chOff x="627173" y="2605591"/>
              <a:chExt cx="2232059" cy="535540"/>
            </a:xfrm>
            <a:solidFill>
              <a:srgbClr val="FF0000"/>
            </a:solidFill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246C930A-B257-37AE-254E-E4289394E423}"/>
                  </a:ext>
                </a:extLst>
              </p:cNvPr>
              <p:cNvSpPr/>
              <p:nvPr/>
            </p:nvSpPr>
            <p:spPr>
              <a:xfrm>
                <a:off x="1115521" y="2616397"/>
                <a:ext cx="331457" cy="524732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0C426FE-E9E1-4901-A145-C426467BFA15}"/>
                  </a:ext>
                </a:extLst>
              </p:cNvPr>
              <p:cNvSpPr/>
              <p:nvPr/>
            </p:nvSpPr>
            <p:spPr>
              <a:xfrm>
                <a:off x="1600349" y="2605591"/>
                <a:ext cx="331457" cy="524733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457AA93-A77A-6459-70CF-E96563CF9E53}"/>
                  </a:ext>
                </a:extLst>
              </p:cNvPr>
              <p:cNvSpPr/>
              <p:nvPr/>
            </p:nvSpPr>
            <p:spPr>
              <a:xfrm>
                <a:off x="2061816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B12B6DF-BF12-792C-E8DF-9083DF7501B5}"/>
                  </a:ext>
                </a:extLst>
              </p:cNvPr>
              <p:cNvSpPr/>
              <p:nvPr/>
            </p:nvSpPr>
            <p:spPr>
              <a:xfrm>
                <a:off x="627173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CB6E3A7F-2D39-D0F3-AD98-5FA5C0A61167}"/>
                  </a:ext>
                </a:extLst>
              </p:cNvPr>
              <p:cNvSpPr/>
              <p:nvPr/>
            </p:nvSpPr>
            <p:spPr>
              <a:xfrm>
                <a:off x="2527775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51" name="Rectangle 250" descr=" 36">
              <a:extLst>
                <a:ext uri="{FF2B5EF4-FFF2-40B4-BE49-F238E27FC236}">
                  <a16:creationId xmlns:a16="http://schemas.microsoft.com/office/drawing/2014/main" id="{AC85260F-5D1A-3199-8481-8865D04DF142}"/>
                </a:ext>
              </a:extLst>
            </p:cNvPr>
            <p:cNvSpPr/>
            <p:nvPr/>
          </p:nvSpPr>
          <p:spPr>
            <a:xfrm>
              <a:off x="3312263" y="5318469"/>
              <a:ext cx="1717874" cy="481006"/>
            </a:xfrm>
            <a:prstGeom prst="rect">
              <a:avLst/>
            </a:prstGeom>
            <a:solidFill>
              <a:srgbClr val="FEE599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Invert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5739229-876D-BD53-28BC-67B7DF775675}"/>
                </a:ext>
              </a:extLst>
            </p:cNvPr>
            <p:cNvSpPr txBox="1"/>
            <p:nvPr/>
          </p:nvSpPr>
          <p:spPr>
            <a:xfrm>
              <a:off x="1051675" y="5845264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All one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3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AF57EB-3D10-C993-E3D8-E1B965F82382}"/>
              </a:ext>
            </a:extLst>
          </p:cNvPr>
          <p:cNvSpPr txBox="1">
            <a:spLocks/>
          </p:cNvSpPr>
          <p:nvPr/>
        </p:nvSpPr>
        <p:spPr>
          <a:xfrm>
            <a:off x="82062" y="39406"/>
            <a:ext cx="12027875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57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Challenge: To Invert Or Not To Invert?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0" y="1054167"/>
            <a:ext cx="12192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67DB99-49B8-92B4-DEEC-ADA6D8375FCB}"/>
              </a:ext>
            </a:extLst>
          </p:cNvPr>
          <p:cNvSpPr txBox="1"/>
          <p:nvPr/>
        </p:nvSpPr>
        <p:spPr>
          <a:xfrm>
            <a:off x="-885" y="6126610"/>
            <a:ext cx="12192883" cy="731520"/>
          </a:xfrm>
          <a:prstGeom prst="rect">
            <a:avLst/>
          </a:prstGeom>
          <a:solidFill>
            <a:srgbClr val="BF57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10912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Flipping and measuring must be done with caution because we do not know the correct output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3F8D26B-3A9F-61BC-6B91-D42CD744E6AC}"/>
              </a:ext>
            </a:extLst>
          </p:cNvPr>
          <p:cNvGrpSpPr/>
          <p:nvPr/>
        </p:nvGrpSpPr>
        <p:grpSpPr>
          <a:xfrm>
            <a:off x="807292" y="2858451"/>
            <a:ext cx="10135060" cy="1453228"/>
            <a:chOff x="887982" y="3635559"/>
            <a:chExt cx="10135060" cy="250781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655E8AD-CCA2-0D64-3554-46D773B286B1}"/>
                </a:ext>
              </a:extLst>
            </p:cNvPr>
            <p:cNvCxnSpPr>
              <a:cxnSpLocks/>
            </p:cNvCxnSpPr>
            <p:nvPr/>
          </p:nvCxnSpPr>
          <p:spPr>
            <a:xfrm>
              <a:off x="3351711" y="5108536"/>
              <a:ext cx="364324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grpSp>
          <p:nvGrpSpPr>
            <p:cNvPr id="65" name="Group 64" descr=" 3">
              <a:extLst>
                <a:ext uri="{FF2B5EF4-FFF2-40B4-BE49-F238E27FC236}">
                  <a16:creationId xmlns:a16="http://schemas.microsoft.com/office/drawing/2014/main" id="{84DDC46E-D3A8-6FD7-2780-7C21FFDC8478}"/>
                </a:ext>
              </a:extLst>
            </p:cNvPr>
            <p:cNvGrpSpPr/>
            <p:nvPr/>
          </p:nvGrpSpPr>
          <p:grpSpPr>
            <a:xfrm>
              <a:off x="5278687" y="4737195"/>
              <a:ext cx="2782542" cy="810722"/>
              <a:chOff x="9151751" y="4750675"/>
              <a:chExt cx="2093072" cy="503310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C4FFB1A-1D9D-0293-16B3-D54D2FE95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1751" y="4979448"/>
                <a:ext cx="27405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CC57902-43D2-340D-8CCA-88BC34A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9562" y="5015860"/>
                <a:ext cx="415261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F4BAB8E-0FAF-17ED-E80C-0EE9A5D6173E}"/>
                  </a:ext>
                </a:extLst>
              </p:cNvPr>
              <p:cNvSpPr/>
              <p:nvPr/>
            </p:nvSpPr>
            <p:spPr>
              <a:xfrm>
                <a:off x="9292552" y="4750675"/>
                <a:ext cx="1546988" cy="503310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grpSp>
          <p:nvGrpSpPr>
            <p:cNvPr id="66" name="Group 65" descr=" 7">
              <a:extLst>
                <a:ext uri="{FF2B5EF4-FFF2-40B4-BE49-F238E27FC236}">
                  <a16:creationId xmlns:a16="http://schemas.microsoft.com/office/drawing/2014/main" id="{B82E5AC8-BE46-7479-4E8E-E2B5DDB96144}"/>
                </a:ext>
              </a:extLst>
            </p:cNvPr>
            <p:cNvGrpSpPr/>
            <p:nvPr/>
          </p:nvGrpSpPr>
          <p:grpSpPr>
            <a:xfrm>
              <a:off x="887982" y="4897517"/>
              <a:ext cx="2232059" cy="535540"/>
              <a:chOff x="627173" y="2605591"/>
              <a:chExt cx="2232059" cy="535540"/>
            </a:xfrm>
            <a:solidFill>
              <a:srgbClr val="FF0000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89BDE41-065E-499A-39E7-F71E4C07C3B4}"/>
                  </a:ext>
                </a:extLst>
              </p:cNvPr>
              <p:cNvSpPr/>
              <p:nvPr/>
            </p:nvSpPr>
            <p:spPr>
              <a:xfrm>
                <a:off x="1115521" y="2616397"/>
                <a:ext cx="331457" cy="524732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9BD5C72-B7BB-838E-AFA8-4255E856B6D9}"/>
                  </a:ext>
                </a:extLst>
              </p:cNvPr>
              <p:cNvSpPr/>
              <p:nvPr/>
            </p:nvSpPr>
            <p:spPr>
              <a:xfrm>
                <a:off x="1600349" y="2605591"/>
                <a:ext cx="331457" cy="524733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0929EF9-788D-6E91-96FD-2D5360DB5BBA}"/>
                  </a:ext>
                </a:extLst>
              </p:cNvPr>
              <p:cNvSpPr/>
              <p:nvPr/>
            </p:nvSpPr>
            <p:spPr>
              <a:xfrm>
                <a:off x="2061816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D964EDB-35B7-B50B-984B-BF42A11D39AE}"/>
                  </a:ext>
                </a:extLst>
              </p:cNvPr>
              <p:cNvSpPr/>
              <p:nvPr/>
            </p:nvSpPr>
            <p:spPr>
              <a:xfrm>
                <a:off x="627173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F1394AF-E497-EC52-48D9-F05F0B1CEE17}"/>
                  </a:ext>
                </a:extLst>
              </p:cNvPr>
              <p:cNvSpPr/>
              <p:nvPr/>
            </p:nvSpPr>
            <p:spPr>
              <a:xfrm>
                <a:off x="2527775" y="2616397"/>
                <a:ext cx="331457" cy="52473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E8C475-3864-B5FE-0BD8-06D4B230ADE1}"/>
                </a:ext>
              </a:extLst>
            </p:cNvPr>
            <p:cNvGrpSpPr/>
            <p:nvPr/>
          </p:nvGrpSpPr>
          <p:grpSpPr>
            <a:xfrm>
              <a:off x="8445047" y="3635559"/>
              <a:ext cx="2577995" cy="2507810"/>
              <a:chOff x="7031994" y="4411049"/>
              <a:chExt cx="1461905" cy="172705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53E5F74-CD9D-E34B-2A83-E95FDB8CF723}"/>
                  </a:ext>
                </a:extLst>
              </p:cNvPr>
              <p:cNvGrpSpPr/>
              <p:nvPr/>
            </p:nvGrpSpPr>
            <p:grpSpPr>
              <a:xfrm>
                <a:off x="7283998" y="4624874"/>
                <a:ext cx="1209901" cy="1299410"/>
                <a:chOff x="5635270" y="4528621"/>
                <a:chExt cx="1209901" cy="1299410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1A7FC20-4643-2BFC-96C3-15F440C61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42543" y="4528621"/>
                  <a:ext cx="0" cy="129941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ABDFB21D-5883-5CD8-5EAB-0F48DA023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5270" y="5825666"/>
                  <a:ext cx="120990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DCC05A-20BE-31B8-DA08-F1B15F1C2655}"/>
                    </a:ext>
                  </a:extLst>
                </p:cNvPr>
                <p:cNvSpPr/>
                <p:nvPr/>
              </p:nvSpPr>
              <p:spPr>
                <a:xfrm>
                  <a:off x="6276748" y="5403109"/>
                  <a:ext cx="374476" cy="422557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22%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D315B0E-370B-7F6F-0D91-DA7890520E49}"/>
                    </a:ext>
                  </a:extLst>
                </p:cNvPr>
                <p:cNvSpPr/>
                <p:nvPr/>
              </p:nvSpPr>
              <p:spPr>
                <a:xfrm>
                  <a:off x="5755726" y="4916770"/>
                  <a:ext cx="369333" cy="894204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78%</a:t>
                  </a: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DA2DA1-FD11-91ED-17B9-D8BB0D87A317}"/>
                  </a:ext>
                </a:extLst>
              </p:cNvPr>
              <p:cNvSpPr txBox="1"/>
              <p:nvPr/>
            </p:nvSpPr>
            <p:spPr>
              <a:xfrm rot="16200000">
                <a:off x="6273183" y="5169860"/>
                <a:ext cx="1727059" cy="20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rPr>
                  <a:t>Probability</a:t>
                </a:r>
              </a:p>
            </p:txBody>
          </p:sp>
        </p:grpSp>
        <p:sp>
          <p:nvSpPr>
            <p:cNvPr id="68" name="Rectangle 67" descr=" 36">
              <a:extLst>
                <a:ext uri="{FF2B5EF4-FFF2-40B4-BE49-F238E27FC236}">
                  <a16:creationId xmlns:a16="http://schemas.microsoft.com/office/drawing/2014/main" id="{A44E6737-C9C5-1F7E-13D5-5289A2708120}"/>
                </a:ext>
              </a:extLst>
            </p:cNvPr>
            <p:cNvSpPr/>
            <p:nvPr/>
          </p:nvSpPr>
          <p:spPr>
            <a:xfrm>
              <a:off x="3565268" y="4690667"/>
              <a:ext cx="1717874" cy="830064"/>
            </a:xfrm>
            <a:prstGeom prst="rect">
              <a:avLst/>
            </a:prstGeom>
            <a:solidFill>
              <a:srgbClr val="FEE599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Invert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2A9FB89-B21B-8684-7829-3489AD47BD85}"/>
              </a:ext>
            </a:extLst>
          </p:cNvPr>
          <p:cNvGrpSpPr/>
          <p:nvPr/>
        </p:nvGrpSpPr>
        <p:grpSpPr>
          <a:xfrm>
            <a:off x="3589123" y="882779"/>
            <a:ext cx="7353229" cy="1700544"/>
            <a:chOff x="1330820" y="2547596"/>
            <a:chExt cx="7353229" cy="170054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8E4C068-61A6-EB9C-F0D4-530ABCA052BF}"/>
                </a:ext>
              </a:extLst>
            </p:cNvPr>
            <p:cNvGrpSpPr/>
            <p:nvPr/>
          </p:nvGrpSpPr>
          <p:grpSpPr>
            <a:xfrm>
              <a:off x="3830375" y="3415819"/>
              <a:ext cx="2186708" cy="481007"/>
              <a:chOff x="9168947" y="4743318"/>
              <a:chExt cx="1644876" cy="492557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3F86E99-DA0D-9C7F-9F45-96316996E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8947" y="4979448"/>
                <a:ext cx="27405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B26F827-01E8-14A7-8A42-474DD0FBBB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5585" y="4979448"/>
                <a:ext cx="288238" cy="5739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9901BC5-10E9-7930-5ACF-30A1E741D5DF}"/>
                  </a:ext>
                </a:extLst>
              </p:cNvPr>
              <p:cNvSpPr/>
              <p:nvPr/>
            </p:nvSpPr>
            <p:spPr>
              <a:xfrm>
                <a:off x="9313771" y="4743318"/>
                <a:ext cx="1211814" cy="492557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022F2F0-B8FD-FB7B-BB74-AC3A07B89035}"/>
                </a:ext>
              </a:extLst>
            </p:cNvPr>
            <p:cNvGrpSpPr/>
            <p:nvPr/>
          </p:nvGrpSpPr>
          <p:grpSpPr>
            <a:xfrm>
              <a:off x="6143026" y="2547596"/>
              <a:ext cx="2541023" cy="1700544"/>
              <a:chOff x="7052960" y="4113597"/>
              <a:chExt cx="1440939" cy="193171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DB8434A-FC21-24AE-1025-17EF5C47F923}"/>
                  </a:ext>
                </a:extLst>
              </p:cNvPr>
              <p:cNvGrpSpPr/>
              <p:nvPr/>
            </p:nvGrpSpPr>
            <p:grpSpPr>
              <a:xfrm>
                <a:off x="7283998" y="4624874"/>
                <a:ext cx="1209901" cy="1299410"/>
                <a:chOff x="5635270" y="4528621"/>
                <a:chExt cx="1209901" cy="1299410"/>
              </a:xfrm>
            </p:grpSpPr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F3CB2CC2-82B1-E8C8-5958-0F476D6B02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42543" y="4528621"/>
                  <a:ext cx="0" cy="129941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8D7B403B-0005-D778-0F11-765B432B3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5270" y="5825666"/>
                  <a:ext cx="120990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25A0ED4-5F27-956C-24C7-458C7DFD15C9}"/>
                    </a:ext>
                  </a:extLst>
                </p:cNvPr>
                <p:cNvSpPr/>
                <p:nvPr/>
              </p:nvSpPr>
              <p:spPr>
                <a:xfrm>
                  <a:off x="6262887" y="5258168"/>
                  <a:ext cx="388338" cy="567498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38%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FA0D08F-70F3-64EC-D137-9E1C01262426}"/>
                    </a:ext>
                  </a:extLst>
                </p:cNvPr>
                <p:cNvSpPr/>
                <p:nvPr/>
              </p:nvSpPr>
              <p:spPr>
                <a:xfrm>
                  <a:off x="5755726" y="5045224"/>
                  <a:ext cx="369333" cy="76575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62%</a:t>
                  </a: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BF0869-84BA-88C9-FD3C-538D20B5DB63}"/>
                  </a:ext>
                </a:extLst>
              </p:cNvPr>
              <p:cNvSpPr txBox="1"/>
              <p:nvPr/>
            </p:nvSpPr>
            <p:spPr>
              <a:xfrm rot="16200000">
                <a:off x="6191824" y="4974733"/>
                <a:ext cx="1931710" cy="20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rPr>
                  <a:t>Probability</a:t>
                </a:r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0A684C5-F282-3F8A-17F2-2A5473F56F3F}"/>
                </a:ext>
              </a:extLst>
            </p:cNvPr>
            <p:cNvSpPr/>
            <p:nvPr/>
          </p:nvSpPr>
          <p:spPr>
            <a:xfrm>
              <a:off x="1819168" y="3503788"/>
              <a:ext cx="331457" cy="30407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75F2918-D2E4-BED9-790B-5E6D1BA3F762}"/>
                </a:ext>
              </a:extLst>
            </p:cNvPr>
            <p:cNvSpPr/>
            <p:nvPr/>
          </p:nvSpPr>
          <p:spPr>
            <a:xfrm>
              <a:off x="2303996" y="3497526"/>
              <a:ext cx="331457" cy="30407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2B83FD-1AF5-C8B5-7B18-DBC81FD3C897}"/>
                </a:ext>
              </a:extLst>
            </p:cNvPr>
            <p:cNvSpPr/>
            <p:nvPr/>
          </p:nvSpPr>
          <p:spPr>
            <a:xfrm>
              <a:off x="2765463" y="3503788"/>
              <a:ext cx="331457" cy="30407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ECFA20-FF9D-E49A-C21A-58E47D845676}"/>
                </a:ext>
              </a:extLst>
            </p:cNvPr>
            <p:cNvSpPr/>
            <p:nvPr/>
          </p:nvSpPr>
          <p:spPr>
            <a:xfrm>
              <a:off x="1330820" y="3503788"/>
              <a:ext cx="331457" cy="30407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7625CAD-C52E-F924-24A5-A4CA9E21F029}"/>
                </a:ext>
              </a:extLst>
            </p:cNvPr>
            <p:cNvSpPr/>
            <p:nvPr/>
          </p:nvSpPr>
          <p:spPr>
            <a:xfrm>
              <a:off x="3231422" y="3503788"/>
              <a:ext cx="331457" cy="30407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DAC75C3-E592-5524-7C48-A69CB01B7EBC}"/>
              </a:ext>
            </a:extLst>
          </p:cNvPr>
          <p:cNvSpPr txBox="1"/>
          <p:nvPr/>
        </p:nvSpPr>
        <p:spPr>
          <a:xfrm>
            <a:off x="10242136" y="1207599"/>
            <a:ext cx="121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 Rounded MT Bold" panose="020F0704030504030204" pitchFamily="34" charset="0"/>
              </a:rPr>
              <a:t>Correct Answer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74948D-75D1-04B6-2F38-BFF5E16840C4}"/>
              </a:ext>
            </a:extLst>
          </p:cNvPr>
          <p:cNvGrpSpPr/>
          <p:nvPr/>
        </p:nvGrpSpPr>
        <p:grpSpPr>
          <a:xfrm>
            <a:off x="808179" y="4673381"/>
            <a:ext cx="10135060" cy="1453228"/>
            <a:chOff x="887982" y="3635559"/>
            <a:chExt cx="10135060" cy="2507810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1D593F9-A0B2-442B-DD7D-2C861A8C1D2A}"/>
                </a:ext>
              </a:extLst>
            </p:cNvPr>
            <p:cNvCxnSpPr>
              <a:cxnSpLocks/>
            </p:cNvCxnSpPr>
            <p:nvPr/>
          </p:nvCxnSpPr>
          <p:spPr>
            <a:xfrm>
              <a:off x="3351711" y="5108536"/>
              <a:ext cx="364324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grpSp>
          <p:nvGrpSpPr>
            <p:cNvPr id="103" name="Group 102" descr=" 3">
              <a:extLst>
                <a:ext uri="{FF2B5EF4-FFF2-40B4-BE49-F238E27FC236}">
                  <a16:creationId xmlns:a16="http://schemas.microsoft.com/office/drawing/2014/main" id="{ADB3DBCF-9143-B116-B8BB-0F2FF9D03DF6}"/>
                </a:ext>
              </a:extLst>
            </p:cNvPr>
            <p:cNvGrpSpPr/>
            <p:nvPr/>
          </p:nvGrpSpPr>
          <p:grpSpPr>
            <a:xfrm>
              <a:off x="5278687" y="4737195"/>
              <a:ext cx="2782542" cy="810722"/>
              <a:chOff x="9151751" y="4750675"/>
              <a:chExt cx="2093072" cy="503310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D41C1F0-B031-2571-0CE7-F607E2E13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1751" y="4979448"/>
                <a:ext cx="27405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28254A0F-0A25-E9C8-AFBA-9B0986B88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9562" y="5015860"/>
                <a:ext cx="415261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933C246-078F-40F1-4491-F1C6999A9F86}"/>
                  </a:ext>
                </a:extLst>
              </p:cNvPr>
              <p:cNvSpPr/>
              <p:nvPr/>
            </p:nvSpPr>
            <p:spPr>
              <a:xfrm>
                <a:off x="9292552" y="4750675"/>
                <a:ext cx="1546988" cy="503310"/>
              </a:xfrm>
              <a:prstGeom prst="rect">
                <a:avLst/>
              </a:prstGeom>
              <a:solidFill>
                <a:srgbClr val="FEE599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+mn-ea"/>
                    <a:cs typeface="+mn-cs"/>
                  </a:rPr>
                  <a:t>Measure</a:t>
                </a:r>
              </a:p>
            </p:txBody>
          </p:sp>
        </p:grpSp>
        <p:grpSp>
          <p:nvGrpSpPr>
            <p:cNvPr id="104" name="Group 103" descr=" 7">
              <a:extLst>
                <a:ext uri="{FF2B5EF4-FFF2-40B4-BE49-F238E27FC236}">
                  <a16:creationId xmlns:a16="http://schemas.microsoft.com/office/drawing/2014/main" id="{910C159D-9F97-D70A-A07B-C6A14A902E7D}"/>
                </a:ext>
              </a:extLst>
            </p:cNvPr>
            <p:cNvGrpSpPr/>
            <p:nvPr/>
          </p:nvGrpSpPr>
          <p:grpSpPr>
            <a:xfrm>
              <a:off x="887982" y="4897517"/>
              <a:ext cx="2232059" cy="535540"/>
              <a:chOff x="627173" y="2605591"/>
              <a:chExt cx="2232059" cy="535540"/>
            </a:xfrm>
            <a:solidFill>
              <a:srgbClr val="FF0000"/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3BE4B1-B407-6ED6-F1A2-3285600A56CF}"/>
                  </a:ext>
                </a:extLst>
              </p:cNvPr>
              <p:cNvSpPr/>
              <p:nvPr/>
            </p:nvSpPr>
            <p:spPr>
              <a:xfrm>
                <a:off x="1115521" y="2616397"/>
                <a:ext cx="331457" cy="524732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D0AEBAB-CE0C-2112-4F52-19079A302550}"/>
                  </a:ext>
                </a:extLst>
              </p:cNvPr>
              <p:cNvSpPr/>
              <p:nvPr/>
            </p:nvSpPr>
            <p:spPr>
              <a:xfrm>
                <a:off x="1600349" y="2605591"/>
                <a:ext cx="331457" cy="52473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1C3E953-5CEC-A926-BE03-1A0B00635CE6}"/>
                  </a:ext>
                </a:extLst>
              </p:cNvPr>
              <p:cNvSpPr/>
              <p:nvPr/>
            </p:nvSpPr>
            <p:spPr>
              <a:xfrm>
                <a:off x="2061816" y="2616397"/>
                <a:ext cx="331457" cy="52473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5F53F1F-D033-4A17-5B2D-DB53B894785B}"/>
                  </a:ext>
                </a:extLst>
              </p:cNvPr>
              <p:cNvSpPr/>
              <p:nvPr/>
            </p:nvSpPr>
            <p:spPr>
              <a:xfrm>
                <a:off x="627173" y="2616397"/>
                <a:ext cx="331457" cy="52473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6CE7F8A-06F7-F46D-6EF1-EF2CEBC4BA45}"/>
                  </a:ext>
                </a:extLst>
              </p:cNvPr>
              <p:cNvSpPr/>
              <p:nvPr/>
            </p:nvSpPr>
            <p:spPr>
              <a:xfrm>
                <a:off x="2527775" y="2616397"/>
                <a:ext cx="331457" cy="52473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BC84D1-465C-372E-1F31-2D61BBBA7896}"/>
                </a:ext>
              </a:extLst>
            </p:cNvPr>
            <p:cNvGrpSpPr/>
            <p:nvPr/>
          </p:nvGrpSpPr>
          <p:grpSpPr>
            <a:xfrm>
              <a:off x="8445047" y="3635559"/>
              <a:ext cx="2577995" cy="2507810"/>
              <a:chOff x="7031994" y="4411049"/>
              <a:chExt cx="1461905" cy="172705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F52B2C9-2545-3467-F4D6-5233A1CBAF3C}"/>
                  </a:ext>
                </a:extLst>
              </p:cNvPr>
              <p:cNvGrpSpPr/>
              <p:nvPr/>
            </p:nvGrpSpPr>
            <p:grpSpPr>
              <a:xfrm>
                <a:off x="7283998" y="4624874"/>
                <a:ext cx="1209901" cy="1299410"/>
                <a:chOff x="5635270" y="4528621"/>
                <a:chExt cx="1209901" cy="1299410"/>
              </a:xfrm>
            </p:grpSpPr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D015B77-3FF8-E527-07E7-777BA1FE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42543" y="4528621"/>
                  <a:ext cx="0" cy="129941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3F79DF26-0E9C-7C3E-E1F3-0377AB2920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5270" y="5825666"/>
                  <a:ext cx="120990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52E696DE-4AC5-7FC8-635D-5A3939261677}"/>
                    </a:ext>
                  </a:extLst>
                </p:cNvPr>
                <p:cNvSpPr/>
                <p:nvPr/>
              </p:nvSpPr>
              <p:spPr>
                <a:xfrm>
                  <a:off x="6238242" y="5268643"/>
                  <a:ext cx="412983" cy="557023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42%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E2EEA0DF-3A85-8893-A06F-53B317B11FA7}"/>
                    </a:ext>
                  </a:extLst>
                </p:cNvPr>
                <p:cNvSpPr/>
                <p:nvPr/>
              </p:nvSpPr>
              <p:spPr>
                <a:xfrm>
                  <a:off x="5755725" y="5073463"/>
                  <a:ext cx="412974" cy="737512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58%</a:t>
                  </a:r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BBA563-BACE-3CEE-64D5-70ED65D680E0}"/>
                  </a:ext>
                </a:extLst>
              </p:cNvPr>
              <p:cNvSpPr txBox="1"/>
              <p:nvPr/>
            </p:nvSpPr>
            <p:spPr>
              <a:xfrm rot="16200000">
                <a:off x="6273183" y="5169860"/>
                <a:ext cx="1727059" cy="20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rPr>
                  <a:t>Probability</a:t>
                </a:r>
              </a:p>
            </p:txBody>
          </p:sp>
        </p:grpSp>
        <p:sp>
          <p:nvSpPr>
            <p:cNvPr id="106" name="Rectangle 105" descr=" 36">
              <a:extLst>
                <a:ext uri="{FF2B5EF4-FFF2-40B4-BE49-F238E27FC236}">
                  <a16:creationId xmlns:a16="http://schemas.microsoft.com/office/drawing/2014/main" id="{F74636DF-8B47-52BB-D799-49CAC317801D}"/>
                </a:ext>
              </a:extLst>
            </p:cNvPr>
            <p:cNvSpPr/>
            <p:nvPr/>
          </p:nvSpPr>
          <p:spPr>
            <a:xfrm>
              <a:off x="3565268" y="4690667"/>
              <a:ext cx="1717874" cy="830064"/>
            </a:xfrm>
            <a:prstGeom prst="rect">
              <a:avLst/>
            </a:prstGeom>
            <a:solidFill>
              <a:srgbClr val="FEE599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Invert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4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W-Madison 2">
    <a:dk1>
      <a:srgbClr val="202020"/>
    </a:dk1>
    <a:lt1>
      <a:srgbClr val="FFFFFF"/>
    </a:lt1>
    <a:dk2>
      <a:srgbClr val="101010"/>
    </a:dk2>
    <a:lt2>
      <a:srgbClr val="DADFE1"/>
    </a:lt2>
    <a:accent1>
      <a:srgbClr val="C5050C"/>
    </a:accent1>
    <a:accent2>
      <a:srgbClr val="8DD3CE"/>
    </a:accent2>
    <a:accent3>
      <a:srgbClr val="FCCB51"/>
    </a:accent3>
    <a:accent4>
      <a:srgbClr val="ADADAD"/>
    </a:accent4>
    <a:accent5>
      <a:srgbClr val="006992"/>
    </a:accent5>
    <a:accent6>
      <a:srgbClr val="432E4F"/>
    </a:accent6>
    <a:hlink>
      <a:srgbClr val="0479A8"/>
    </a:hlink>
    <a:folHlink>
      <a:srgbClr val="0479A8"/>
    </a:folHlink>
  </a:clrScheme>
  <a:fontScheme name="Custom 1">
    <a:majorFont>
      <a:latin typeface="Red Hat Display"/>
      <a:ea typeface=""/>
      <a:cs typeface=""/>
    </a:majorFont>
    <a:minorFont>
      <a:latin typeface="Red Hat Text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UW-Madison 2">
    <a:dk1>
      <a:srgbClr val="202020"/>
    </a:dk1>
    <a:lt1>
      <a:srgbClr val="FFFFFF"/>
    </a:lt1>
    <a:dk2>
      <a:srgbClr val="101010"/>
    </a:dk2>
    <a:lt2>
      <a:srgbClr val="DADFE1"/>
    </a:lt2>
    <a:accent1>
      <a:srgbClr val="C5050C"/>
    </a:accent1>
    <a:accent2>
      <a:srgbClr val="8DD3CE"/>
    </a:accent2>
    <a:accent3>
      <a:srgbClr val="FCCB51"/>
    </a:accent3>
    <a:accent4>
      <a:srgbClr val="ADADAD"/>
    </a:accent4>
    <a:accent5>
      <a:srgbClr val="006992"/>
    </a:accent5>
    <a:accent6>
      <a:srgbClr val="432E4F"/>
    </a:accent6>
    <a:hlink>
      <a:srgbClr val="0479A8"/>
    </a:hlink>
    <a:folHlink>
      <a:srgbClr val="0479A8"/>
    </a:folHlink>
  </a:clrScheme>
  <a:fontScheme name="Custom 1">
    <a:majorFont>
      <a:latin typeface="Red Hat Display"/>
      <a:ea typeface=""/>
      <a:cs typeface=""/>
    </a:majorFont>
    <a:minorFont>
      <a:latin typeface="Red Hat Text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UW-Madison 2">
    <a:dk1>
      <a:srgbClr val="202020"/>
    </a:dk1>
    <a:lt1>
      <a:srgbClr val="FFFFFF"/>
    </a:lt1>
    <a:dk2>
      <a:srgbClr val="101010"/>
    </a:dk2>
    <a:lt2>
      <a:srgbClr val="DADFE1"/>
    </a:lt2>
    <a:accent1>
      <a:srgbClr val="C5050C"/>
    </a:accent1>
    <a:accent2>
      <a:srgbClr val="8DD3CE"/>
    </a:accent2>
    <a:accent3>
      <a:srgbClr val="FCCB51"/>
    </a:accent3>
    <a:accent4>
      <a:srgbClr val="ADADAD"/>
    </a:accent4>
    <a:accent5>
      <a:srgbClr val="006992"/>
    </a:accent5>
    <a:accent6>
      <a:srgbClr val="432E4F"/>
    </a:accent6>
    <a:hlink>
      <a:srgbClr val="0479A8"/>
    </a:hlink>
    <a:folHlink>
      <a:srgbClr val="0479A8"/>
    </a:folHlink>
  </a:clrScheme>
  <a:fontScheme name="Custom 1">
    <a:majorFont>
      <a:latin typeface="Red Hat Display"/>
      <a:ea typeface=""/>
      <a:cs typeface=""/>
    </a:majorFont>
    <a:minorFont>
      <a:latin typeface="Red Hat Text"/>
      <a:ea typeface=""/>
      <a:cs typeface="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TB Template">
    <a:dk1>
      <a:srgbClr val="505050"/>
    </a:dk1>
    <a:lt1>
      <a:srgbClr val="FFFFFF"/>
    </a:lt1>
    <a:dk2>
      <a:srgbClr val="008272"/>
    </a:dk2>
    <a:lt2>
      <a:srgbClr val="D2D2D2"/>
    </a:lt2>
    <a:accent1>
      <a:srgbClr val="0072C6"/>
    </a:accent1>
    <a:accent2>
      <a:srgbClr val="DC3C00"/>
    </a:accent2>
    <a:accent3>
      <a:srgbClr val="008272"/>
    </a:accent3>
    <a:accent4>
      <a:srgbClr val="68217A"/>
    </a:accent4>
    <a:accent5>
      <a:srgbClr val="002050"/>
    </a:accent5>
    <a:accent6>
      <a:srgbClr val="442359"/>
    </a:accent6>
    <a:hlink>
      <a:srgbClr val="002050"/>
    </a:hlink>
    <a:folHlink>
      <a:srgbClr val="002050"/>
    </a:folHlink>
  </a:clrScheme>
  <a:fontScheme name="Custom 1">
    <a:majorFont>
      <a:latin typeface="Segoe UI Light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2210</Words>
  <Application>Microsoft Macintosh PowerPoint</Application>
  <PresentationFormat>Widescreen</PresentationFormat>
  <Paragraphs>580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Arial Rounded MT Bold</vt:lpstr>
      <vt:lpstr>Calibri</vt:lpstr>
      <vt:lpstr>Cambria Math</vt:lpstr>
      <vt:lpstr>Helvetica</vt:lpstr>
      <vt:lpstr>Red Hat Text</vt:lpstr>
      <vt:lpstr>Roboto</vt:lpstr>
      <vt:lpstr>Segoe UI</vt:lpstr>
      <vt:lpstr>Wingdings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Das, Poulami</dc:creator>
  <cp:lastModifiedBy>Das, Poulami</cp:lastModifiedBy>
  <cp:revision>43</cp:revision>
  <dcterms:created xsi:type="dcterms:W3CDTF">2023-08-28T21:05:20Z</dcterms:created>
  <dcterms:modified xsi:type="dcterms:W3CDTF">2023-09-01T16:13:58Z</dcterms:modified>
</cp:coreProperties>
</file>